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rimo Bold" charset="1" panose="020B0704020202020204"/>
      <p:regular r:id="rId16"/>
    </p:embeddedFont>
    <p:embeddedFont>
      <p:font typeface="Inter" charset="1" panose="020B0502030000000004"/>
      <p:regular r:id="rId17"/>
    </p:embeddedFont>
    <p:embeddedFont>
      <p:font typeface="Inter Bold" charset="1" panose="020B080203000000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6" id="6"/>
          <p:cNvSpPr txBox="true"/>
          <p:nvPr/>
        </p:nvSpPr>
        <p:spPr>
          <a:xfrm rot="0">
            <a:off x="7850237" y="1003101"/>
            <a:ext cx="9445526" cy="5201841"/>
          </a:xfrm>
          <a:prstGeom prst="rect">
            <a:avLst/>
          </a:prstGeom>
        </p:spPr>
        <p:txBody>
          <a:bodyPr anchor="t" rtlCol="false" tIns="0" lIns="0" bIns="0" rIns="0">
            <a:spAutoFit/>
          </a:bodyPr>
          <a:lstStyle/>
          <a:p>
            <a:pPr algn="l">
              <a:lnSpc>
                <a:spcPts val="10062"/>
              </a:lnSpc>
            </a:pPr>
            <a:r>
              <a:rPr lang="en-US" sz="8062" b="true">
                <a:solidFill>
                  <a:srgbClr val="000000"/>
                </a:solidFill>
                <a:latin typeface="Arimo Bold"/>
                <a:ea typeface="Arimo Bold"/>
                <a:cs typeface="Arimo Bold"/>
                <a:sym typeface="Arimo Bold"/>
              </a:rPr>
              <a:t>Facial Drowsiness Detection System for Enhanced Road Safety</a:t>
            </a:r>
          </a:p>
        </p:txBody>
      </p:sp>
      <p:sp>
        <p:nvSpPr>
          <p:cNvPr name="TextBox 7" id="7"/>
          <p:cNvSpPr txBox="true"/>
          <p:nvPr/>
        </p:nvSpPr>
        <p:spPr>
          <a:xfrm rot="0">
            <a:off x="7850237" y="6544419"/>
            <a:ext cx="9445526"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Driver fatigue is a major contributor to road accidents, resulting in devastating consequences. Our innovative Facial Drowsiness Detection System addresses this critical issue by leveraging advanced machine learning algorithms to monitor driver alertness in real-time.</a:t>
            </a:r>
          </a:p>
        </p:txBody>
      </p:sp>
      <p:sp>
        <p:nvSpPr>
          <p:cNvPr name="TextBox 8" id="8"/>
          <p:cNvSpPr txBox="true"/>
          <p:nvPr/>
        </p:nvSpPr>
        <p:spPr>
          <a:xfrm rot="0">
            <a:off x="7850237" y="8677870"/>
            <a:ext cx="9445526" cy="414337"/>
          </a:xfrm>
          <a:prstGeom prst="rect">
            <a:avLst/>
          </a:prstGeom>
        </p:spPr>
        <p:txBody>
          <a:bodyPr anchor="t" rtlCol="false" tIns="0" lIns="0" bIns="0" rIns="0">
            <a:spAutoFit/>
          </a:bodyPr>
          <a:lstStyle/>
          <a:p>
            <a:pPr algn="l">
              <a:lnSpc>
                <a:spcPts val="3562"/>
              </a:lnSpc>
            </a:pPr>
            <a:r>
              <a:rPr lang="en-US" sz="2187" b="true">
                <a:solidFill>
                  <a:srgbClr val="272525"/>
                </a:solidFill>
                <a:latin typeface="Inter Bold"/>
                <a:ea typeface="Inter Bold"/>
                <a:cs typeface="Inter Bold"/>
                <a:sym typeface="Inter Bold"/>
              </a:rPr>
              <a:t>BY BVRITN's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6" id="6"/>
          <p:cNvSpPr txBox="true"/>
          <p:nvPr/>
        </p:nvSpPr>
        <p:spPr>
          <a:xfrm rot="0">
            <a:off x="7850237" y="3026569"/>
            <a:ext cx="9445526" cy="1927324"/>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Call to Action: Join Us in Driving Change</a:t>
            </a:r>
          </a:p>
        </p:txBody>
      </p:sp>
      <p:sp>
        <p:nvSpPr>
          <p:cNvPr name="TextBox 7" id="7"/>
          <p:cNvSpPr txBox="true"/>
          <p:nvPr/>
        </p:nvSpPr>
        <p:spPr>
          <a:xfrm rot="0">
            <a:off x="7850237" y="5293370"/>
            <a:ext cx="9445526"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We invite you to join us in driving change by investing in our Facial Drowsiness Detection System. Together, we can make a real difference in reducing accidents caused by driver fatigue, creating safer roads for everyone.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992237" y="401613"/>
            <a:ext cx="11762445" cy="947737"/>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The Silent Killer: Driver Fatigue</a:t>
            </a:r>
          </a:p>
        </p:txBody>
      </p:sp>
      <p:sp>
        <p:nvSpPr>
          <p:cNvPr name="TextBox 6" id="6"/>
          <p:cNvSpPr txBox="true"/>
          <p:nvPr/>
        </p:nvSpPr>
        <p:spPr>
          <a:xfrm rot="0">
            <a:off x="992238" y="2282875"/>
            <a:ext cx="16303526" cy="1446610"/>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Driver fatigue is a significant threat on our roads, often leading to impaired judgment, slowed reaction times, and increased risk-taking behavior. It's a silent killer, lurking behind countless accidents, and tragically, it's often overlooked as a contributing factor.</a:t>
            </a:r>
          </a:p>
        </p:txBody>
      </p:sp>
      <p:grpSp>
        <p:nvGrpSpPr>
          <p:cNvPr name="Group 7" id="7"/>
          <p:cNvGrpSpPr/>
          <p:nvPr/>
        </p:nvGrpSpPr>
        <p:grpSpPr>
          <a:xfrm rot="0">
            <a:off x="987475" y="4362599"/>
            <a:ext cx="647402" cy="647403"/>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10" id="10"/>
          <p:cNvSpPr txBox="true"/>
          <p:nvPr/>
        </p:nvSpPr>
        <p:spPr>
          <a:xfrm rot="0">
            <a:off x="1215629" y="4501009"/>
            <a:ext cx="191095"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1</a:t>
            </a:r>
          </a:p>
        </p:txBody>
      </p:sp>
      <p:sp>
        <p:nvSpPr>
          <p:cNvPr name="TextBox 11" id="11"/>
          <p:cNvSpPr txBox="true"/>
          <p:nvPr/>
        </p:nvSpPr>
        <p:spPr>
          <a:xfrm rot="0">
            <a:off x="1913632" y="4338786"/>
            <a:ext cx="3721299" cy="493662"/>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Reduced Alertness</a:t>
            </a:r>
          </a:p>
        </p:txBody>
      </p:sp>
      <p:sp>
        <p:nvSpPr>
          <p:cNvPr name="TextBox 12" id="12"/>
          <p:cNvSpPr txBox="true"/>
          <p:nvPr/>
        </p:nvSpPr>
        <p:spPr>
          <a:xfrm rot="0">
            <a:off x="1913632" y="4916835"/>
            <a:ext cx="7088684" cy="1446610"/>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Fatigue can significantly reduce a driver's ability to react quickly and appropriately to changing road conditions.</a:t>
            </a:r>
          </a:p>
        </p:txBody>
      </p:sp>
      <p:grpSp>
        <p:nvGrpSpPr>
          <p:cNvPr name="Group 13" id="13"/>
          <p:cNvGrpSpPr/>
          <p:nvPr/>
        </p:nvGrpSpPr>
        <p:grpSpPr>
          <a:xfrm rot="0">
            <a:off x="9281071" y="4362599"/>
            <a:ext cx="647402" cy="647403"/>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16" id="16"/>
          <p:cNvSpPr txBox="true"/>
          <p:nvPr/>
        </p:nvSpPr>
        <p:spPr>
          <a:xfrm rot="0">
            <a:off x="9478119" y="4501009"/>
            <a:ext cx="253156"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2</a:t>
            </a:r>
          </a:p>
        </p:txBody>
      </p:sp>
      <p:sp>
        <p:nvSpPr>
          <p:cNvPr name="TextBox 17" id="17"/>
          <p:cNvSpPr txBox="true"/>
          <p:nvPr/>
        </p:nvSpPr>
        <p:spPr>
          <a:xfrm rot="0">
            <a:off x="10207229" y="4338786"/>
            <a:ext cx="4600426" cy="493662"/>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Impaired Decision-Making</a:t>
            </a:r>
          </a:p>
        </p:txBody>
      </p:sp>
      <p:sp>
        <p:nvSpPr>
          <p:cNvPr name="TextBox 18" id="18"/>
          <p:cNvSpPr txBox="true"/>
          <p:nvPr/>
        </p:nvSpPr>
        <p:spPr>
          <a:xfrm rot="0">
            <a:off x="10207229" y="4916835"/>
            <a:ext cx="7088684" cy="1446610"/>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Fatigued drivers may experience lapses in judgment, making poor decisions that could lead to dangerous situations.</a:t>
            </a:r>
          </a:p>
        </p:txBody>
      </p:sp>
      <p:grpSp>
        <p:nvGrpSpPr>
          <p:cNvPr name="Group 19" id="19"/>
          <p:cNvGrpSpPr/>
          <p:nvPr/>
        </p:nvGrpSpPr>
        <p:grpSpPr>
          <a:xfrm rot="0">
            <a:off x="987475" y="6961137"/>
            <a:ext cx="647402" cy="647402"/>
            <a:chOff x="0" y="0"/>
            <a:chExt cx="863203" cy="863203"/>
          </a:xfrm>
        </p:grpSpPr>
        <p:sp>
          <p:nvSpPr>
            <p:cNvPr name="Freeform 20" id="2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21" id="2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22" id="22"/>
          <p:cNvSpPr txBox="true"/>
          <p:nvPr/>
        </p:nvSpPr>
        <p:spPr>
          <a:xfrm rot="0">
            <a:off x="1184821" y="7099547"/>
            <a:ext cx="252710"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3</a:t>
            </a:r>
          </a:p>
        </p:txBody>
      </p:sp>
      <p:sp>
        <p:nvSpPr>
          <p:cNvPr name="TextBox 23" id="23"/>
          <p:cNvSpPr txBox="true"/>
          <p:nvPr/>
        </p:nvSpPr>
        <p:spPr>
          <a:xfrm rot="0">
            <a:off x="1913633" y="6937325"/>
            <a:ext cx="5274054" cy="463550"/>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Increased Risk-Taking</a:t>
            </a:r>
          </a:p>
        </p:txBody>
      </p:sp>
      <p:sp>
        <p:nvSpPr>
          <p:cNvPr name="TextBox 24" id="24"/>
          <p:cNvSpPr txBox="true"/>
          <p:nvPr/>
        </p:nvSpPr>
        <p:spPr>
          <a:xfrm rot="0">
            <a:off x="1913632" y="7515374"/>
            <a:ext cx="7088684" cy="1446610"/>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Fatigue can lead drivers to take unnecessary risks, such as speeding, tailgating, or ignoring traffic signals.</a:t>
            </a:r>
          </a:p>
        </p:txBody>
      </p:sp>
      <p:grpSp>
        <p:nvGrpSpPr>
          <p:cNvPr name="Group 25" id="25"/>
          <p:cNvGrpSpPr/>
          <p:nvPr/>
        </p:nvGrpSpPr>
        <p:grpSpPr>
          <a:xfrm rot="0">
            <a:off x="9281071" y="6961137"/>
            <a:ext cx="647402" cy="647402"/>
            <a:chOff x="0" y="0"/>
            <a:chExt cx="863203" cy="863203"/>
          </a:xfrm>
        </p:grpSpPr>
        <p:sp>
          <p:nvSpPr>
            <p:cNvPr name="Freeform 26" id="26"/>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27" id="27"/>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28" id="28"/>
          <p:cNvSpPr txBox="true"/>
          <p:nvPr/>
        </p:nvSpPr>
        <p:spPr>
          <a:xfrm rot="0">
            <a:off x="9484370" y="7099547"/>
            <a:ext cx="240655"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4</a:t>
            </a:r>
          </a:p>
        </p:txBody>
      </p:sp>
      <p:sp>
        <p:nvSpPr>
          <p:cNvPr name="TextBox 29" id="29"/>
          <p:cNvSpPr txBox="true"/>
          <p:nvPr/>
        </p:nvSpPr>
        <p:spPr>
          <a:xfrm rot="0">
            <a:off x="10207229" y="6937325"/>
            <a:ext cx="5841790" cy="463550"/>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Drowsy Driving Statistics</a:t>
            </a:r>
          </a:p>
        </p:txBody>
      </p:sp>
      <p:sp>
        <p:nvSpPr>
          <p:cNvPr name="TextBox 30" id="30"/>
          <p:cNvSpPr txBox="true"/>
          <p:nvPr/>
        </p:nvSpPr>
        <p:spPr>
          <a:xfrm rot="0">
            <a:off x="10207229" y="7515374"/>
            <a:ext cx="7088684"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According to the National Highway Traffic Safety Administration (NHTSA), drowsy driving is responsible for an estimated 100,000+ car crashes each year in India.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912019" y="670323"/>
            <a:ext cx="16463962" cy="1712913"/>
          </a:xfrm>
          <a:prstGeom prst="rect">
            <a:avLst/>
          </a:prstGeom>
        </p:spPr>
        <p:txBody>
          <a:bodyPr anchor="t" rtlCol="false" tIns="0" lIns="0" bIns="0" rIns="0">
            <a:spAutoFit/>
          </a:bodyPr>
          <a:lstStyle/>
          <a:p>
            <a:pPr algn="l">
              <a:lnSpc>
                <a:spcPts val="6687"/>
              </a:lnSpc>
            </a:pPr>
            <a:r>
              <a:rPr lang="en-US" sz="5374" b="true">
                <a:solidFill>
                  <a:srgbClr val="000000"/>
                </a:solidFill>
                <a:latin typeface="Arimo Bold"/>
                <a:ea typeface="Arimo Bold"/>
                <a:cs typeface="Arimo Bold"/>
                <a:sym typeface="Arimo Bold"/>
              </a:rPr>
              <a:t>Facial Drowsiness Detection System: A Revolutionary Solution</a:t>
            </a:r>
          </a:p>
        </p:txBody>
      </p:sp>
      <p:sp>
        <p:nvSpPr>
          <p:cNvPr name="TextBox 6" id="6"/>
          <p:cNvSpPr txBox="true"/>
          <p:nvPr/>
        </p:nvSpPr>
        <p:spPr>
          <a:xfrm rot="0">
            <a:off x="912019" y="2863751"/>
            <a:ext cx="16463962" cy="1336327"/>
          </a:xfrm>
          <a:prstGeom prst="rect">
            <a:avLst/>
          </a:prstGeom>
        </p:spPr>
        <p:txBody>
          <a:bodyPr anchor="t" rtlCol="false" tIns="0" lIns="0" bIns="0" rIns="0">
            <a:spAutoFit/>
          </a:bodyPr>
          <a:lstStyle/>
          <a:p>
            <a:pPr algn="l">
              <a:lnSpc>
                <a:spcPts val="3250"/>
              </a:lnSpc>
            </a:pPr>
            <a:r>
              <a:rPr lang="en-US" sz="2000">
                <a:solidFill>
                  <a:srgbClr val="272525"/>
                </a:solidFill>
                <a:latin typeface="Inter"/>
                <a:ea typeface="Inter"/>
                <a:cs typeface="Inter"/>
                <a:sym typeface="Inter"/>
              </a:rPr>
              <a:t>Our Facial Drowsiness Detection System uses cutting-edge technology to detect signs of fatigue in drivers and intervene before it leads to dangerous situations. This system utilizes advanced machine learning algorithms to monitor driver alertness and provide timely interventions.</a:t>
            </a:r>
          </a:p>
        </p:txBody>
      </p:sp>
      <p:grpSp>
        <p:nvGrpSpPr>
          <p:cNvPr name="Group 7" id="7"/>
          <p:cNvGrpSpPr/>
          <p:nvPr/>
        </p:nvGrpSpPr>
        <p:grpSpPr>
          <a:xfrm rot="0">
            <a:off x="912019" y="4883944"/>
            <a:ext cx="16463962" cy="28575"/>
            <a:chOff x="0" y="0"/>
            <a:chExt cx="21951950" cy="38100"/>
          </a:xfrm>
        </p:grpSpPr>
        <p:sp>
          <p:nvSpPr>
            <p:cNvPr name="Freeform 8" id="8"/>
            <p:cNvSpPr/>
            <p:nvPr/>
          </p:nvSpPr>
          <p:spPr>
            <a:xfrm flipH="false" flipV="false" rot="0">
              <a:off x="0" y="0"/>
              <a:ext cx="21951950" cy="38100"/>
            </a:xfrm>
            <a:custGeom>
              <a:avLst/>
              <a:gdLst/>
              <a:ahLst/>
              <a:cxnLst/>
              <a:rect r="r" b="b" t="t" l="l"/>
              <a:pathLst>
                <a:path h="38100" w="21951950">
                  <a:moveTo>
                    <a:pt x="0" y="19050"/>
                  </a:moveTo>
                  <a:cubicBezTo>
                    <a:pt x="0" y="8509"/>
                    <a:pt x="8509" y="0"/>
                    <a:pt x="19050" y="0"/>
                  </a:cubicBezTo>
                  <a:lnTo>
                    <a:pt x="21932900" y="0"/>
                  </a:lnTo>
                  <a:cubicBezTo>
                    <a:pt x="21943440" y="0"/>
                    <a:pt x="21951950" y="8509"/>
                    <a:pt x="21951950" y="19050"/>
                  </a:cubicBezTo>
                  <a:cubicBezTo>
                    <a:pt x="21951950" y="29591"/>
                    <a:pt x="21943440" y="38100"/>
                    <a:pt x="21932900" y="38100"/>
                  </a:cubicBezTo>
                  <a:lnTo>
                    <a:pt x="19050" y="38100"/>
                  </a:lnTo>
                  <a:cubicBezTo>
                    <a:pt x="8509" y="38100"/>
                    <a:pt x="0" y="29591"/>
                    <a:pt x="0" y="19050"/>
                  </a:cubicBezTo>
                  <a:close/>
                </a:path>
              </a:pathLst>
            </a:custGeom>
            <a:solidFill>
              <a:srgbClr val="B2D4E5"/>
            </a:solidFill>
          </p:spPr>
        </p:sp>
      </p:grpSp>
      <p:grpSp>
        <p:nvGrpSpPr>
          <p:cNvPr name="Group 9" id="9"/>
          <p:cNvGrpSpPr/>
          <p:nvPr/>
        </p:nvGrpSpPr>
        <p:grpSpPr>
          <a:xfrm rot="0">
            <a:off x="3554611" y="4883869"/>
            <a:ext cx="28575" cy="912019"/>
            <a:chOff x="0" y="0"/>
            <a:chExt cx="38100" cy="1216025"/>
          </a:xfrm>
        </p:grpSpPr>
        <p:sp>
          <p:nvSpPr>
            <p:cNvPr name="Freeform 10" id="10"/>
            <p:cNvSpPr/>
            <p:nvPr/>
          </p:nvSpPr>
          <p:spPr>
            <a:xfrm flipH="false" flipV="false" rot="0">
              <a:off x="0" y="0"/>
              <a:ext cx="38100" cy="1216025"/>
            </a:xfrm>
            <a:custGeom>
              <a:avLst/>
              <a:gdLst/>
              <a:ahLst/>
              <a:cxnLst/>
              <a:rect r="r" b="b" t="t" l="l"/>
              <a:pathLst>
                <a:path h="1216025" w="38100">
                  <a:moveTo>
                    <a:pt x="0" y="19050"/>
                  </a:moveTo>
                  <a:cubicBezTo>
                    <a:pt x="0" y="8509"/>
                    <a:pt x="8509" y="0"/>
                    <a:pt x="19050" y="0"/>
                  </a:cubicBezTo>
                  <a:cubicBezTo>
                    <a:pt x="29591" y="0"/>
                    <a:pt x="38100" y="8509"/>
                    <a:pt x="38100" y="19050"/>
                  </a:cubicBezTo>
                  <a:lnTo>
                    <a:pt x="38100" y="1196975"/>
                  </a:lnTo>
                  <a:cubicBezTo>
                    <a:pt x="38100" y="1207516"/>
                    <a:pt x="29591" y="1216025"/>
                    <a:pt x="19050" y="1216025"/>
                  </a:cubicBezTo>
                  <a:cubicBezTo>
                    <a:pt x="8509" y="1216025"/>
                    <a:pt x="0" y="1207516"/>
                    <a:pt x="0" y="1196975"/>
                  </a:cubicBezTo>
                  <a:close/>
                </a:path>
              </a:pathLst>
            </a:custGeom>
            <a:solidFill>
              <a:srgbClr val="B2D4E5"/>
            </a:solidFill>
          </p:spPr>
        </p:sp>
      </p:grpSp>
      <p:grpSp>
        <p:nvGrpSpPr>
          <p:cNvPr name="Group 11" id="11"/>
          <p:cNvGrpSpPr/>
          <p:nvPr/>
        </p:nvGrpSpPr>
        <p:grpSpPr>
          <a:xfrm rot="0">
            <a:off x="3271094" y="4586064"/>
            <a:ext cx="595759" cy="595759"/>
            <a:chOff x="0" y="0"/>
            <a:chExt cx="794345" cy="794345"/>
          </a:xfrm>
        </p:grpSpPr>
        <p:sp>
          <p:nvSpPr>
            <p:cNvPr name="Freeform 12" id="12"/>
            <p:cNvSpPr/>
            <p:nvPr/>
          </p:nvSpPr>
          <p:spPr>
            <a:xfrm flipH="false" flipV="false" rot="0">
              <a:off x="6350" y="6350"/>
              <a:ext cx="781685" cy="781685"/>
            </a:xfrm>
            <a:custGeom>
              <a:avLst/>
              <a:gdLst/>
              <a:ahLst/>
              <a:cxnLst/>
              <a:rect r="r" b="b" t="t" l="l"/>
              <a:pathLst>
                <a:path h="781685" w="781685">
                  <a:moveTo>
                    <a:pt x="0" y="145923"/>
                  </a:moveTo>
                  <a:cubicBezTo>
                    <a:pt x="0" y="65278"/>
                    <a:pt x="65278" y="0"/>
                    <a:pt x="145923" y="0"/>
                  </a:cubicBezTo>
                  <a:lnTo>
                    <a:pt x="635762" y="0"/>
                  </a:lnTo>
                  <a:cubicBezTo>
                    <a:pt x="716280" y="0"/>
                    <a:pt x="781685" y="65278"/>
                    <a:pt x="781685" y="145923"/>
                  </a:cubicBezTo>
                  <a:lnTo>
                    <a:pt x="781685" y="635762"/>
                  </a:lnTo>
                  <a:cubicBezTo>
                    <a:pt x="781685" y="716407"/>
                    <a:pt x="716407" y="781685"/>
                    <a:pt x="635762" y="781685"/>
                  </a:cubicBezTo>
                  <a:lnTo>
                    <a:pt x="145923" y="781685"/>
                  </a:lnTo>
                  <a:cubicBezTo>
                    <a:pt x="65278" y="781685"/>
                    <a:pt x="0" y="716280"/>
                    <a:pt x="0" y="635762"/>
                  </a:cubicBezTo>
                  <a:close/>
                </a:path>
              </a:pathLst>
            </a:custGeom>
            <a:solidFill>
              <a:srgbClr val="CCEEFF"/>
            </a:solidFill>
          </p:spPr>
        </p:sp>
        <p:sp>
          <p:nvSpPr>
            <p:cNvPr name="Freeform 13" id="13"/>
            <p:cNvSpPr/>
            <p:nvPr/>
          </p:nvSpPr>
          <p:spPr>
            <a:xfrm flipH="false" flipV="false" rot="0">
              <a:off x="0" y="0"/>
              <a:ext cx="794385" cy="794385"/>
            </a:xfrm>
            <a:custGeom>
              <a:avLst/>
              <a:gdLst/>
              <a:ahLst/>
              <a:cxnLst/>
              <a:rect r="r" b="b" t="t" l="l"/>
              <a:pathLst>
                <a:path h="794385" w="794385">
                  <a:moveTo>
                    <a:pt x="0" y="152273"/>
                  </a:moveTo>
                  <a:cubicBezTo>
                    <a:pt x="0" y="68199"/>
                    <a:pt x="68199" y="0"/>
                    <a:pt x="152273" y="0"/>
                  </a:cubicBezTo>
                  <a:lnTo>
                    <a:pt x="642112" y="0"/>
                  </a:lnTo>
                  <a:lnTo>
                    <a:pt x="642112" y="6350"/>
                  </a:lnTo>
                  <a:lnTo>
                    <a:pt x="642112" y="0"/>
                  </a:lnTo>
                  <a:cubicBezTo>
                    <a:pt x="726186" y="0"/>
                    <a:pt x="794385" y="68199"/>
                    <a:pt x="794385" y="152273"/>
                  </a:cubicBezTo>
                  <a:lnTo>
                    <a:pt x="788035" y="152273"/>
                  </a:lnTo>
                  <a:lnTo>
                    <a:pt x="794385" y="152273"/>
                  </a:lnTo>
                  <a:lnTo>
                    <a:pt x="794385" y="642112"/>
                  </a:lnTo>
                  <a:lnTo>
                    <a:pt x="788035" y="642112"/>
                  </a:lnTo>
                  <a:lnTo>
                    <a:pt x="794385" y="642112"/>
                  </a:lnTo>
                  <a:cubicBezTo>
                    <a:pt x="794385" y="726186"/>
                    <a:pt x="726186" y="794385"/>
                    <a:pt x="642112" y="794385"/>
                  </a:cubicBezTo>
                  <a:lnTo>
                    <a:pt x="642112" y="788035"/>
                  </a:lnTo>
                  <a:lnTo>
                    <a:pt x="642112" y="794385"/>
                  </a:lnTo>
                  <a:lnTo>
                    <a:pt x="152273" y="794385"/>
                  </a:lnTo>
                  <a:lnTo>
                    <a:pt x="152273" y="788035"/>
                  </a:lnTo>
                  <a:lnTo>
                    <a:pt x="152273" y="794385"/>
                  </a:lnTo>
                  <a:cubicBezTo>
                    <a:pt x="68199" y="794385"/>
                    <a:pt x="0" y="726186"/>
                    <a:pt x="0" y="642112"/>
                  </a:cubicBezTo>
                  <a:lnTo>
                    <a:pt x="0" y="152273"/>
                  </a:lnTo>
                  <a:lnTo>
                    <a:pt x="6350" y="152273"/>
                  </a:lnTo>
                  <a:lnTo>
                    <a:pt x="0" y="152273"/>
                  </a:lnTo>
                  <a:moveTo>
                    <a:pt x="12700" y="152273"/>
                  </a:moveTo>
                  <a:lnTo>
                    <a:pt x="12700" y="642112"/>
                  </a:lnTo>
                  <a:lnTo>
                    <a:pt x="6350" y="642112"/>
                  </a:lnTo>
                  <a:lnTo>
                    <a:pt x="12700" y="642112"/>
                  </a:lnTo>
                  <a:cubicBezTo>
                    <a:pt x="12700" y="719201"/>
                    <a:pt x="75184" y="781685"/>
                    <a:pt x="152273" y="781685"/>
                  </a:cubicBezTo>
                  <a:lnTo>
                    <a:pt x="642112" y="781685"/>
                  </a:lnTo>
                  <a:cubicBezTo>
                    <a:pt x="719201" y="781685"/>
                    <a:pt x="781685" y="719201"/>
                    <a:pt x="781685" y="642112"/>
                  </a:cubicBezTo>
                  <a:lnTo>
                    <a:pt x="781685" y="152273"/>
                  </a:lnTo>
                  <a:cubicBezTo>
                    <a:pt x="781685" y="75184"/>
                    <a:pt x="719201" y="12700"/>
                    <a:pt x="642112" y="12700"/>
                  </a:cubicBezTo>
                  <a:lnTo>
                    <a:pt x="152273" y="12700"/>
                  </a:lnTo>
                  <a:lnTo>
                    <a:pt x="152273" y="6350"/>
                  </a:lnTo>
                  <a:lnTo>
                    <a:pt x="152273" y="12700"/>
                  </a:lnTo>
                  <a:cubicBezTo>
                    <a:pt x="75184" y="12700"/>
                    <a:pt x="12700" y="75184"/>
                    <a:pt x="12700" y="152273"/>
                  </a:cubicBezTo>
                  <a:close/>
                </a:path>
              </a:pathLst>
            </a:custGeom>
            <a:solidFill>
              <a:srgbClr val="B2D4E5"/>
            </a:solidFill>
          </p:spPr>
        </p:sp>
      </p:grpSp>
      <p:sp>
        <p:nvSpPr>
          <p:cNvPr name="TextBox 14" id="14"/>
          <p:cNvSpPr txBox="true"/>
          <p:nvPr/>
        </p:nvSpPr>
        <p:spPr>
          <a:xfrm rot="0">
            <a:off x="3481090" y="4716735"/>
            <a:ext cx="175617" cy="372367"/>
          </a:xfrm>
          <a:prstGeom prst="rect">
            <a:avLst/>
          </a:prstGeom>
        </p:spPr>
        <p:txBody>
          <a:bodyPr anchor="t" rtlCol="false" tIns="0" lIns="0" bIns="0" rIns="0">
            <a:spAutoFit/>
          </a:bodyPr>
          <a:lstStyle/>
          <a:p>
            <a:pPr algn="ctr">
              <a:lnSpc>
                <a:spcPts val="3187"/>
              </a:lnSpc>
            </a:pPr>
            <a:r>
              <a:rPr lang="en-US" sz="3187" b="true">
                <a:solidFill>
                  <a:srgbClr val="272525"/>
                </a:solidFill>
                <a:latin typeface="Arimo Bold"/>
                <a:ea typeface="Arimo Bold"/>
                <a:cs typeface="Arimo Bold"/>
                <a:sym typeface="Arimo Bold"/>
              </a:rPr>
              <a:t>1</a:t>
            </a:r>
          </a:p>
        </p:txBody>
      </p:sp>
      <p:sp>
        <p:nvSpPr>
          <p:cNvPr name="TextBox 15" id="15"/>
          <p:cNvSpPr txBox="true"/>
          <p:nvPr/>
        </p:nvSpPr>
        <p:spPr>
          <a:xfrm rot="0">
            <a:off x="1546472" y="6027985"/>
            <a:ext cx="4420494" cy="436563"/>
          </a:xfrm>
          <a:prstGeom prst="rect">
            <a:avLst/>
          </a:prstGeom>
        </p:spPr>
        <p:txBody>
          <a:bodyPr anchor="t" rtlCol="false" tIns="0" lIns="0" bIns="0" rIns="0">
            <a:spAutoFit/>
          </a:bodyPr>
          <a:lstStyle/>
          <a:p>
            <a:pPr algn="ctr">
              <a:lnSpc>
                <a:spcPts val="3312"/>
              </a:lnSpc>
            </a:pPr>
            <a:r>
              <a:rPr lang="en-US" sz="2687" b="true">
                <a:solidFill>
                  <a:srgbClr val="272525"/>
                </a:solidFill>
                <a:latin typeface="Arimo Bold"/>
                <a:ea typeface="Arimo Bold"/>
                <a:cs typeface="Arimo Bold"/>
                <a:sym typeface="Arimo Bold"/>
              </a:rPr>
              <a:t>Real-Time Facial Analysis</a:t>
            </a:r>
          </a:p>
        </p:txBody>
      </p:sp>
      <p:sp>
        <p:nvSpPr>
          <p:cNvPr name="TextBox 16" id="16"/>
          <p:cNvSpPr txBox="true"/>
          <p:nvPr/>
        </p:nvSpPr>
        <p:spPr>
          <a:xfrm rot="0">
            <a:off x="1172616" y="6554540"/>
            <a:ext cx="4793010" cy="1753195"/>
          </a:xfrm>
          <a:prstGeom prst="rect">
            <a:avLst/>
          </a:prstGeom>
        </p:spPr>
        <p:txBody>
          <a:bodyPr anchor="t" rtlCol="false" tIns="0" lIns="0" bIns="0" rIns="0">
            <a:spAutoFit/>
          </a:bodyPr>
          <a:lstStyle/>
          <a:p>
            <a:pPr algn="ctr">
              <a:lnSpc>
                <a:spcPts val="3250"/>
              </a:lnSpc>
            </a:pPr>
            <a:r>
              <a:rPr lang="en-US" sz="2000">
                <a:solidFill>
                  <a:srgbClr val="272525"/>
                </a:solidFill>
                <a:latin typeface="Inter"/>
                <a:ea typeface="Inter"/>
                <a:cs typeface="Inter"/>
                <a:sym typeface="Inter"/>
              </a:rPr>
              <a:t>The system continuously monitors the driver's face, analyzing facial features such as eye closure, head nods, and yawns to detect signs of drowsiness.</a:t>
            </a:r>
          </a:p>
        </p:txBody>
      </p:sp>
      <p:grpSp>
        <p:nvGrpSpPr>
          <p:cNvPr name="Group 17" id="17"/>
          <p:cNvGrpSpPr/>
          <p:nvPr/>
        </p:nvGrpSpPr>
        <p:grpSpPr>
          <a:xfrm rot="0">
            <a:off x="9129415" y="4883869"/>
            <a:ext cx="28575" cy="912019"/>
            <a:chOff x="0" y="0"/>
            <a:chExt cx="38100" cy="1216025"/>
          </a:xfrm>
        </p:grpSpPr>
        <p:sp>
          <p:nvSpPr>
            <p:cNvPr name="Freeform 18" id="18"/>
            <p:cNvSpPr/>
            <p:nvPr/>
          </p:nvSpPr>
          <p:spPr>
            <a:xfrm flipH="false" flipV="false" rot="0">
              <a:off x="0" y="0"/>
              <a:ext cx="38100" cy="1216025"/>
            </a:xfrm>
            <a:custGeom>
              <a:avLst/>
              <a:gdLst/>
              <a:ahLst/>
              <a:cxnLst/>
              <a:rect r="r" b="b" t="t" l="l"/>
              <a:pathLst>
                <a:path h="1216025" w="38100">
                  <a:moveTo>
                    <a:pt x="0" y="19050"/>
                  </a:moveTo>
                  <a:cubicBezTo>
                    <a:pt x="0" y="8509"/>
                    <a:pt x="8509" y="0"/>
                    <a:pt x="19050" y="0"/>
                  </a:cubicBezTo>
                  <a:cubicBezTo>
                    <a:pt x="29591" y="0"/>
                    <a:pt x="38100" y="8509"/>
                    <a:pt x="38100" y="19050"/>
                  </a:cubicBezTo>
                  <a:lnTo>
                    <a:pt x="38100" y="1196975"/>
                  </a:lnTo>
                  <a:cubicBezTo>
                    <a:pt x="38100" y="1207516"/>
                    <a:pt x="29591" y="1216025"/>
                    <a:pt x="19050" y="1216025"/>
                  </a:cubicBezTo>
                  <a:cubicBezTo>
                    <a:pt x="8509" y="1216025"/>
                    <a:pt x="0" y="1207516"/>
                    <a:pt x="0" y="1196975"/>
                  </a:cubicBezTo>
                  <a:close/>
                </a:path>
              </a:pathLst>
            </a:custGeom>
            <a:solidFill>
              <a:srgbClr val="B2D4E5"/>
            </a:solidFill>
          </p:spPr>
        </p:sp>
      </p:grpSp>
      <p:grpSp>
        <p:nvGrpSpPr>
          <p:cNvPr name="Group 19" id="19"/>
          <p:cNvGrpSpPr/>
          <p:nvPr/>
        </p:nvGrpSpPr>
        <p:grpSpPr>
          <a:xfrm rot="0">
            <a:off x="8845898" y="4586064"/>
            <a:ext cx="595759" cy="595759"/>
            <a:chOff x="0" y="0"/>
            <a:chExt cx="794345" cy="794345"/>
          </a:xfrm>
        </p:grpSpPr>
        <p:sp>
          <p:nvSpPr>
            <p:cNvPr name="Freeform 20" id="20"/>
            <p:cNvSpPr/>
            <p:nvPr/>
          </p:nvSpPr>
          <p:spPr>
            <a:xfrm flipH="false" flipV="false" rot="0">
              <a:off x="6350" y="6350"/>
              <a:ext cx="781685" cy="781685"/>
            </a:xfrm>
            <a:custGeom>
              <a:avLst/>
              <a:gdLst/>
              <a:ahLst/>
              <a:cxnLst/>
              <a:rect r="r" b="b" t="t" l="l"/>
              <a:pathLst>
                <a:path h="781685" w="781685">
                  <a:moveTo>
                    <a:pt x="0" y="145923"/>
                  </a:moveTo>
                  <a:cubicBezTo>
                    <a:pt x="0" y="65278"/>
                    <a:pt x="65278" y="0"/>
                    <a:pt x="145923" y="0"/>
                  </a:cubicBezTo>
                  <a:lnTo>
                    <a:pt x="635762" y="0"/>
                  </a:lnTo>
                  <a:cubicBezTo>
                    <a:pt x="716280" y="0"/>
                    <a:pt x="781685" y="65278"/>
                    <a:pt x="781685" y="145923"/>
                  </a:cubicBezTo>
                  <a:lnTo>
                    <a:pt x="781685" y="635762"/>
                  </a:lnTo>
                  <a:cubicBezTo>
                    <a:pt x="781685" y="716407"/>
                    <a:pt x="716407" y="781685"/>
                    <a:pt x="635762" y="781685"/>
                  </a:cubicBezTo>
                  <a:lnTo>
                    <a:pt x="145923" y="781685"/>
                  </a:lnTo>
                  <a:cubicBezTo>
                    <a:pt x="65278" y="781685"/>
                    <a:pt x="0" y="716280"/>
                    <a:pt x="0" y="635762"/>
                  </a:cubicBezTo>
                  <a:close/>
                </a:path>
              </a:pathLst>
            </a:custGeom>
            <a:solidFill>
              <a:srgbClr val="CCEEFF"/>
            </a:solidFill>
          </p:spPr>
        </p:sp>
        <p:sp>
          <p:nvSpPr>
            <p:cNvPr name="Freeform 21" id="21"/>
            <p:cNvSpPr/>
            <p:nvPr/>
          </p:nvSpPr>
          <p:spPr>
            <a:xfrm flipH="false" flipV="false" rot="0">
              <a:off x="0" y="0"/>
              <a:ext cx="794385" cy="794385"/>
            </a:xfrm>
            <a:custGeom>
              <a:avLst/>
              <a:gdLst/>
              <a:ahLst/>
              <a:cxnLst/>
              <a:rect r="r" b="b" t="t" l="l"/>
              <a:pathLst>
                <a:path h="794385" w="794385">
                  <a:moveTo>
                    <a:pt x="0" y="152273"/>
                  </a:moveTo>
                  <a:cubicBezTo>
                    <a:pt x="0" y="68199"/>
                    <a:pt x="68199" y="0"/>
                    <a:pt x="152273" y="0"/>
                  </a:cubicBezTo>
                  <a:lnTo>
                    <a:pt x="642112" y="0"/>
                  </a:lnTo>
                  <a:lnTo>
                    <a:pt x="642112" y="6350"/>
                  </a:lnTo>
                  <a:lnTo>
                    <a:pt x="642112" y="0"/>
                  </a:lnTo>
                  <a:cubicBezTo>
                    <a:pt x="726186" y="0"/>
                    <a:pt x="794385" y="68199"/>
                    <a:pt x="794385" y="152273"/>
                  </a:cubicBezTo>
                  <a:lnTo>
                    <a:pt x="788035" y="152273"/>
                  </a:lnTo>
                  <a:lnTo>
                    <a:pt x="794385" y="152273"/>
                  </a:lnTo>
                  <a:lnTo>
                    <a:pt x="794385" y="642112"/>
                  </a:lnTo>
                  <a:lnTo>
                    <a:pt x="788035" y="642112"/>
                  </a:lnTo>
                  <a:lnTo>
                    <a:pt x="794385" y="642112"/>
                  </a:lnTo>
                  <a:cubicBezTo>
                    <a:pt x="794385" y="726186"/>
                    <a:pt x="726186" y="794385"/>
                    <a:pt x="642112" y="794385"/>
                  </a:cubicBezTo>
                  <a:lnTo>
                    <a:pt x="642112" y="788035"/>
                  </a:lnTo>
                  <a:lnTo>
                    <a:pt x="642112" y="794385"/>
                  </a:lnTo>
                  <a:lnTo>
                    <a:pt x="152273" y="794385"/>
                  </a:lnTo>
                  <a:lnTo>
                    <a:pt x="152273" y="788035"/>
                  </a:lnTo>
                  <a:lnTo>
                    <a:pt x="152273" y="794385"/>
                  </a:lnTo>
                  <a:cubicBezTo>
                    <a:pt x="68199" y="794385"/>
                    <a:pt x="0" y="726186"/>
                    <a:pt x="0" y="642112"/>
                  </a:cubicBezTo>
                  <a:lnTo>
                    <a:pt x="0" y="152273"/>
                  </a:lnTo>
                  <a:lnTo>
                    <a:pt x="6350" y="152273"/>
                  </a:lnTo>
                  <a:lnTo>
                    <a:pt x="0" y="152273"/>
                  </a:lnTo>
                  <a:moveTo>
                    <a:pt x="12700" y="152273"/>
                  </a:moveTo>
                  <a:lnTo>
                    <a:pt x="12700" y="642112"/>
                  </a:lnTo>
                  <a:lnTo>
                    <a:pt x="6350" y="642112"/>
                  </a:lnTo>
                  <a:lnTo>
                    <a:pt x="12700" y="642112"/>
                  </a:lnTo>
                  <a:cubicBezTo>
                    <a:pt x="12700" y="719201"/>
                    <a:pt x="75184" y="781685"/>
                    <a:pt x="152273" y="781685"/>
                  </a:cubicBezTo>
                  <a:lnTo>
                    <a:pt x="642112" y="781685"/>
                  </a:lnTo>
                  <a:cubicBezTo>
                    <a:pt x="719201" y="781685"/>
                    <a:pt x="781685" y="719201"/>
                    <a:pt x="781685" y="642112"/>
                  </a:cubicBezTo>
                  <a:lnTo>
                    <a:pt x="781685" y="152273"/>
                  </a:lnTo>
                  <a:cubicBezTo>
                    <a:pt x="781685" y="75184"/>
                    <a:pt x="719201" y="12700"/>
                    <a:pt x="642112" y="12700"/>
                  </a:cubicBezTo>
                  <a:lnTo>
                    <a:pt x="152273" y="12700"/>
                  </a:lnTo>
                  <a:lnTo>
                    <a:pt x="152273" y="6350"/>
                  </a:lnTo>
                  <a:lnTo>
                    <a:pt x="152273" y="12700"/>
                  </a:lnTo>
                  <a:cubicBezTo>
                    <a:pt x="75184" y="12700"/>
                    <a:pt x="12700" y="75184"/>
                    <a:pt x="12700" y="152273"/>
                  </a:cubicBezTo>
                  <a:close/>
                </a:path>
              </a:pathLst>
            </a:custGeom>
            <a:solidFill>
              <a:srgbClr val="B2D4E5"/>
            </a:solidFill>
          </p:spPr>
        </p:sp>
      </p:grpSp>
      <p:sp>
        <p:nvSpPr>
          <p:cNvPr name="TextBox 22" id="22"/>
          <p:cNvSpPr txBox="true"/>
          <p:nvPr/>
        </p:nvSpPr>
        <p:spPr>
          <a:xfrm rot="0">
            <a:off x="9027319" y="4716735"/>
            <a:ext cx="232767" cy="372367"/>
          </a:xfrm>
          <a:prstGeom prst="rect">
            <a:avLst/>
          </a:prstGeom>
        </p:spPr>
        <p:txBody>
          <a:bodyPr anchor="t" rtlCol="false" tIns="0" lIns="0" bIns="0" rIns="0">
            <a:spAutoFit/>
          </a:bodyPr>
          <a:lstStyle/>
          <a:p>
            <a:pPr algn="ctr">
              <a:lnSpc>
                <a:spcPts val="3187"/>
              </a:lnSpc>
            </a:pPr>
            <a:r>
              <a:rPr lang="en-US" sz="3187" b="true">
                <a:solidFill>
                  <a:srgbClr val="272525"/>
                </a:solidFill>
                <a:latin typeface="Arimo Bold"/>
                <a:ea typeface="Arimo Bold"/>
                <a:cs typeface="Arimo Bold"/>
                <a:sym typeface="Arimo Bold"/>
              </a:rPr>
              <a:t>2</a:t>
            </a:r>
          </a:p>
        </p:txBody>
      </p:sp>
      <p:sp>
        <p:nvSpPr>
          <p:cNvPr name="TextBox 23" id="23"/>
          <p:cNvSpPr txBox="true"/>
          <p:nvPr/>
        </p:nvSpPr>
        <p:spPr>
          <a:xfrm rot="0">
            <a:off x="7300466" y="6027985"/>
            <a:ext cx="4239965" cy="436563"/>
          </a:xfrm>
          <a:prstGeom prst="rect">
            <a:avLst/>
          </a:prstGeom>
        </p:spPr>
        <p:txBody>
          <a:bodyPr anchor="t" rtlCol="false" tIns="0" lIns="0" bIns="0" rIns="0">
            <a:spAutoFit/>
          </a:bodyPr>
          <a:lstStyle/>
          <a:p>
            <a:pPr algn="ctr">
              <a:lnSpc>
                <a:spcPts val="3312"/>
              </a:lnSpc>
            </a:pPr>
            <a:r>
              <a:rPr lang="en-US" sz="2687" b="true">
                <a:solidFill>
                  <a:srgbClr val="272525"/>
                </a:solidFill>
                <a:latin typeface="Arimo Bold"/>
                <a:ea typeface="Arimo Bold"/>
                <a:cs typeface="Arimo Bold"/>
                <a:sym typeface="Arimo Bold"/>
              </a:rPr>
              <a:t>Alert System Activation</a:t>
            </a:r>
          </a:p>
        </p:txBody>
      </p:sp>
      <p:sp>
        <p:nvSpPr>
          <p:cNvPr name="TextBox 24" id="24"/>
          <p:cNvSpPr txBox="true"/>
          <p:nvPr/>
        </p:nvSpPr>
        <p:spPr>
          <a:xfrm rot="0">
            <a:off x="6747421" y="6554540"/>
            <a:ext cx="4793010" cy="2170063"/>
          </a:xfrm>
          <a:prstGeom prst="rect">
            <a:avLst/>
          </a:prstGeom>
        </p:spPr>
        <p:txBody>
          <a:bodyPr anchor="t" rtlCol="false" tIns="0" lIns="0" bIns="0" rIns="0">
            <a:spAutoFit/>
          </a:bodyPr>
          <a:lstStyle/>
          <a:p>
            <a:pPr algn="ctr">
              <a:lnSpc>
                <a:spcPts val="3250"/>
              </a:lnSpc>
            </a:pPr>
            <a:r>
              <a:rPr lang="en-US" sz="2000">
                <a:solidFill>
                  <a:srgbClr val="272525"/>
                </a:solidFill>
                <a:latin typeface="Inter"/>
                <a:ea typeface="Inter"/>
                <a:cs typeface="Inter"/>
                <a:sym typeface="Inter"/>
              </a:rPr>
              <a:t>Upon detecting drowsiness, the system triggers visual and auditory alerts to prompt the driver to regain focus, such as a flashing light or an audible buzzer.</a:t>
            </a:r>
          </a:p>
        </p:txBody>
      </p:sp>
      <p:grpSp>
        <p:nvGrpSpPr>
          <p:cNvPr name="Group 25" id="25"/>
          <p:cNvGrpSpPr/>
          <p:nvPr/>
        </p:nvGrpSpPr>
        <p:grpSpPr>
          <a:xfrm rot="0">
            <a:off x="14704219" y="4883869"/>
            <a:ext cx="28575" cy="912019"/>
            <a:chOff x="0" y="0"/>
            <a:chExt cx="38100" cy="1216025"/>
          </a:xfrm>
        </p:grpSpPr>
        <p:sp>
          <p:nvSpPr>
            <p:cNvPr name="Freeform 26" id="26"/>
            <p:cNvSpPr/>
            <p:nvPr/>
          </p:nvSpPr>
          <p:spPr>
            <a:xfrm flipH="false" flipV="false" rot="0">
              <a:off x="0" y="0"/>
              <a:ext cx="38100" cy="1216025"/>
            </a:xfrm>
            <a:custGeom>
              <a:avLst/>
              <a:gdLst/>
              <a:ahLst/>
              <a:cxnLst/>
              <a:rect r="r" b="b" t="t" l="l"/>
              <a:pathLst>
                <a:path h="1216025" w="38100">
                  <a:moveTo>
                    <a:pt x="0" y="19050"/>
                  </a:moveTo>
                  <a:cubicBezTo>
                    <a:pt x="0" y="8509"/>
                    <a:pt x="8509" y="0"/>
                    <a:pt x="19050" y="0"/>
                  </a:cubicBezTo>
                  <a:cubicBezTo>
                    <a:pt x="29591" y="0"/>
                    <a:pt x="38100" y="8509"/>
                    <a:pt x="38100" y="19050"/>
                  </a:cubicBezTo>
                  <a:lnTo>
                    <a:pt x="38100" y="1196975"/>
                  </a:lnTo>
                  <a:cubicBezTo>
                    <a:pt x="38100" y="1207516"/>
                    <a:pt x="29591" y="1216025"/>
                    <a:pt x="19050" y="1216025"/>
                  </a:cubicBezTo>
                  <a:cubicBezTo>
                    <a:pt x="8509" y="1216025"/>
                    <a:pt x="0" y="1207516"/>
                    <a:pt x="0" y="1196975"/>
                  </a:cubicBezTo>
                  <a:close/>
                </a:path>
              </a:pathLst>
            </a:custGeom>
            <a:solidFill>
              <a:srgbClr val="B2D4E5"/>
            </a:solidFill>
          </p:spPr>
        </p:sp>
      </p:grpSp>
      <p:grpSp>
        <p:nvGrpSpPr>
          <p:cNvPr name="Group 27" id="27"/>
          <p:cNvGrpSpPr/>
          <p:nvPr/>
        </p:nvGrpSpPr>
        <p:grpSpPr>
          <a:xfrm rot="0">
            <a:off x="14420701" y="4586064"/>
            <a:ext cx="595759" cy="595759"/>
            <a:chOff x="0" y="0"/>
            <a:chExt cx="794345" cy="794345"/>
          </a:xfrm>
        </p:grpSpPr>
        <p:sp>
          <p:nvSpPr>
            <p:cNvPr name="Freeform 28" id="28"/>
            <p:cNvSpPr/>
            <p:nvPr/>
          </p:nvSpPr>
          <p:spPr>
            <a:xfrm flipH="false" flipV="false" rot="0">
              <a:off x="6350" y="6350"/>
              <a:ext cx="781685" cy="781685"/>
            </a:xfrm>
            <a:custGeom>
              <a:avLst/>
              <a:gdLst/>
              <a:ahLst/>
              <a:cxnLst/>
              <a:rect r="r" b="b" t="t" l="l"/>
              <a:pathLst>
                <a:path h="781685" w="781685">
                  <a:moveTo>
                    <a:pt x="0" y="145923"/>
                  </a:moveTo>
                  <a:cubicBezTo>
                    <a:pt x="0" y="65278"/>
                    <a:pt x="65278" y="0"/>
                    <a:pt x="145923" y="0"/>
                  </a:cubicBezTo>
                  <a:lnTo>
                    <a:pt x="635762" y="0"/>
                  </a:lnTo>
                  <a:cubicBezTo>
                    <a:pt x="716280" y="0"/>
                    <a:pt x="781685" y="65278"/>
                    <a:pt x="781685" y="145923"/>
                  </a:cubicBezTo>
                  <a:lnTo>
                    <a:pt x="781685" y="635762"/>
                  </a:lnTo>
                  <a:cubicBezTo>
                    <a:pt x="781685" y="716407"/>
                    <a:pt x="716407" y="781685"/>
                    <a:pt x="635762" y="781685"/>
                  </a:cubicBezTo>
                  <a:lnTo>
                    <a:pt x="145923" y="781685"/>
                  </a:lnTo>
                  <a:cubicBezTo>
                    <a:pt x="65278" y="781685"/>
                    <a:pt x="0" y="716280"/>
                    <a:pt x="0" y="635762"/>
                  </a:cubicBezTo>
                  <a:close/>
                </a:path>
              </a:pathLst>
            </a:custGeom>
            <a:solidFill>
              <a:srgbClr val="CCEEFF"/>
            </a:solidFill>
          </p:spPr>
        </p:sp>
        <p:sp>
          <p:nvSpPr>
            <p:cNvPr name="Freeform 29" id="29"/>
            <p:cNvSpPr/>
            <p:nvPr/>
          </p:nvSpPr>
          <p:spPr>
            <a:xfrm flipH="false" flipV="false" rot="0">
              <a:off x="0" y="0"/>
              <a:ext cx="794385" cy="794385"/>
            </a:xfrm>
            <a:custGeom>
              <a:avLst/>
              <a:gdLst/>
              <a:ahLst/>
              <a:cxnLst/>
              <a:rect r="r" b="b" t="t" l="l"/>
              <a:pathLst>
                <a:path h="794385" w="794385">
                  <a:moveTo>
                    <a:pt x="0" y="152273"/>
                  </a:moveTo>
                  <a:cubicBezTo>
                    <a:pt x="0" y="68199"/>
                    <a:pt x="68199" y="0"/>
                    <a:pt x="152273" y="0"/>
                  </a:cubicBezTo>
                  <a:lnTo>
                    <a:pt x="642112" y="0"/>
                  </a:lnTo>
                  <a:lnTo>
                    <a:pt x="642112" y="6350"/>
                  </a:lnTo>
                  <a:lnTo>
                    <a:pt x="642112" y="0"/>
                  </a:lnTo>
                  <a:cubicBezTo>
                    <a:pt x="726186" y="0"/>
                    <a:pt x="794385" y="68199"/>
                    <a:pt x="794385" y="152273"/>
                  </a:cubicBezTo>
                  <a:lnTo>
                    <a:pt x="788035" y="152273"/>
                  </a:lnTo>
                  <a:lnTo>
                    <a:pt x="794385" y="152273"/>
                  </a:lnTo>
                  <a:lnTo>
                    <a:pt x="794385" y="642112"/>
                  </a:lnTo>
                  <a:lnTo>
                    <a:pt x="788035" y="642112"/>
                  </a:lnTo>
                  <a:lnTo>
                    <a:pt x="794385" y="642112"/>
                  </a:lnTo>
                  <a:cubicBezTo>
                    <a:pt x="794385" y="726186"/>
                    <a:pt x="726186" y="794385"/>
                    <a:pt x="642112" y="794385"/>
                  </a:cubicBezTo>
                  <a:lnTo>
                    <a:pt x="642112" y="788035"/>
                  </a:lnTo>
                  <a:lnTo>
                    <a:pt x="642112" y="794385"/>
                  </a:lnTo>
                  <a:lnTo>
                    <a:pt x="152273" y="794385"/>
                  </a:lnTo>
                  <a:lnTo>
                    <a:pt x="152273" y="788035"/>
                  </a:lnTo>
                  <a:lnTo>
                    <a:pt x="152273" y="794385"/>
                  </a:lnTo>
                  <a:cubicBezTo>
                    <a:pt x="68199" y="794385"/>
                    <a:pt x="0" y="726186"/>
                    <a:pt x="0" y="642112"/>
                  </a:cubicBezTo>
                  <a:lnTo>
                    <a:pt x="0" y="152273"/>
                  </a:lnTo>
                  <a:lnTo>
                    <a:pt x="6350" y="152273"/>
                  </a:lnTo>
                  <a:lnTo>
                    <a:pt x="0" y="152273"/>
                  </a:lnTo>
                  <a:moveTo>
                    <a:pt x="12700" y="152273"/>
                  </a:moveTo>
                  <a:lnTo>
                    <a:pt x="12700" y="642112"/>
                  </a:lnTo>
                  <a:lnTo>
                    <a:pt x="6350" y="642112"/>
                  </a:lnTo>
                  <a:lnTo>
                    <a:pt x="12700" y="642112"/>
                  </a:lnTo>
                  <a:cubicBezTo>
                    <a:pt x="12700" y="719201"/>
                    <a:pt x="75184" y="781685"/>
                    <a:pt x="152273" y="781685"/>
                  </a:cubicBezTo>
                  <a:lnTo>
                    <a:pt x="642112" y="781685"/>
                  </a:lnTo>
                  <a:cubicBezTo>
                    <a:pt x="719201" y="781685"/>
                    <a:pt x="781685" y="719201"/>
                    <a:pt x="781685" y="642112"/>
                  </a:cubicBezTo>
                  <a:lnTo>
                    <a:pt x="781685" y="152273"/>
                  </a:lnTo>
                  <a:cubicBezTo>
                    <a:pt x="781685" y="75184"/>
                    <a:pt x="719201" y="12700"/>
                    <a:pt x="642112" y="12700"/>
                  </a:cubicBezTo>
                  <a:lnTo>
                    <a:pt x="152273" y="12700"/>
                  </a:lnTo>
                  <a:lnTo>
                    <a:pt x="152273" y="6350"/>
                  </a:lnTo>
                  <a:lnTo>
                    <a:pt x="152273" y="12700"/>
                  </a:lnTo>
                  <a:cubicBezTo>
                    <a:pt x="75184" y="12700"/>
                    <a:pt x="12700" y="75184"/>
                    <a:pt x="12700" y="152273"/>
                  </a:cubicBezTo>
                  <a:close/>
                </a:path>
              </a:pathLst>
            </a:custGeom>
            <a:solidFill>
              <a:srgbClr val="B2D4E5"/>
            </a:solidFill>
          </p:spPr>
        </p:sp>
      </p:grpSp>
      <p:sp>
        <p:nvSpPr>
          <p:cNvPr name="TextBox 30" id="30"/>
          <p:cNvSpPr txBox="true"/>
          <p:nvPr/>
        </p:nvSpPr>
        <p:spPr>
          <a:xfrm rot="0">
            <a:off x="14602420" y="4716735"/>
            <a:ext cx="232321" cy="372367"/>
          </a:xfrm>
          <a:prstGeom prst="rect">
            <a:avLst/>
          </a:prstGeom>
        </p:spPr>
        <p:txBody>
          <a:bodyPr anchor="t" rtlCol="false" tIns="0" lIns="0" bIns="0" rIns="0">
            <a:spAutoFit/>
          </a:bodyPr>
          <a:lstStyle/>
          <a:p>
            <a:pPr algn="ctr">
              <a:lnSpc>
                <a:spcPts val="3187"/>
              </a:lnSpc>
            </a:pPr>
            <a:r>
              <a:rPr lang="en-US" sz="3187" b="true">
                <a:solidFill>
                  <a:srgbClr val="272525"/>
                </a:solidFill>
                <a:latin typeface="Arimo Bold"/>
                <a:ea typeface="Arimo Bold"/>
                <a:cs typeface="Arimo Bold"/>
                <a:sym typeface="Arimo Bold"/>
              </a:rPr>
              <a:t>3</a:t>
            </a:r>
          </a:p>
        </p:txBody>
      </p:sp>
      <p:sp>
        <p:nvSpPr>
          <p:cNvPr name="TextBox 31" id="31"/>
          <p:cNvSpPr txBox="true"/>
          <p:nvPr/>
        </p:nvSpPr>
        <p:spPr>
          <a:xfrm rot="0">
            <a:off x="12322225" y="6027985"/>
            <a:ext cx="4652914" cy="855663"/>
          </a:xfrm>
          <a:prstGeom prst="rect">
            <a:avLst/>
          </a:prstGeom>
        </p:spPr>
        <p:txBody>
          <a:bodyPr anchor="t" rtlCol="false" tIns="0" lIns="0" bIns="0" rIns="0">
            <a:spAutoFit/>
          </a:bodyPr>
          <a:lstStyle/>
          <a:p>
            <a:pPr algn="ctr">
              <a:lnSpc>
                <a:spcPts val="3312"/>
              </a:lnSpc>
            </a:pPr>
            <a:r>
              <a:rPr lang="en-US" sz="2687" b="true">
                <a:solidFill>
                  <a:srgbClr val="272525"/>
                </a:solidFill>
                <a:latin typeface="Arimo Bold"/>
                <a:ea typeface="Arimo Bold"/>
                <a:cs typeface="Arimo Bold"/>
                <a:sym typeface="Arimo Bold"/>
              </a:rPr>
              <a:t>Vehicle Intervention (Optional)</a:t>
            </a:r>
          </a:p>
        </p:txBody>
      </p:sp>
      <p:sp>
        <p:nvSpPr>
          <p:cNvPr name="TextBox 32" id="32"/>
          <p:cNvSpPr txBox="true"/>
          <p:nvPr/>
        </p:nvSpPr>
        <p:spPr>
          <a:xfrm rot="0">
            <a:off x="12322225" y="6981974"/>
            <a:ext cx="4793010" cy="2586930"/>
          </a:xfrm>
          <a:prstGeom prst="rect">
            <a:avLst/>
          </a:prstGeom>
        </p:spPr>
        <p:txBody>
          <a:bodyPr anchor="t" rtlCol="false" tIns="0" lIns="0" bIns="0" rIns="0">
            <a:spAutoFit/>
          </a:bodyPr>
          <a:lstStyle/>
          <a:p>
            <a:pPr algn="ctr">
              <a:lnSpc>
                <a:spcPts val="3250"/>
              </a:lnSpc>
            </a:pPr>
            <a:r>
              <a:rPr lang="en-US" sz="2000">
                <a:solidFill>
                  <a:srgbClr val="272525"/>
                </a:solidFill>
                <a:latin typeface="Inter"/>
                <a:ea typeface="Inter"/>
                <a:cs typeface="Inter"/>
                <a:sym typeface="Inter"/>
              </a:rPr>
              <a:t>In cases of severe drowsiness, the system can activate vehicle interventions, such as gradually slowing down the vehicle and activating hazard lights to alert surrounding vehicles.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992237" y="1071711"/>
            <a:ext cx="13359728" cy="947737"/>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The Technology Behind the System</a:t>
            </a:r>
          </a:p>
        </p:txBody>
      </p:sp>
      <p:sp>
        <p:nvSpPr>
          <p:cNvPr name="TextBox 6" id="6"/>
          <p:cNvSpPr txBox="true"/>
          <p:nvPr/>
        </p:nvSpPr>
        <p:spPr>
          <a:xfrm rot="0">
            <a:off x="992238" y="3621286"/>
            <a:ext cx="16303526" cy="992981"/>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Our Facial Drowsiness Detection System relies on a sophisticated blend of hardware and software components, designed to accurately detect and respond to driver fatigue in real-time.</a:t>
            </a:r>
          </a:p>
        </p:txBody>
      </p:sp>
      <p:sp>
        <p:nvSpPr>
          <p:cNvPr name="TextBox 7" id="7"/>
          <p:cNvSpPr txBox="true"/>
          <p:nvPr/>
        </p:nvSpPr>
        <p:spPr>
          <a:xfrm rot="0">
            <a:off x="992238" y="5188149"/>
            <a:ext cx="3721299" cy="493663"/>
          </a:xfrm>
          <a:prstGeom prst="rect">
            <a:avLst/>
          </a:prstGeom>
        </p:spPr>
        <p:txBody>
          <a:bodyPr anchor="t" rtlCol="false" tIns="0" lIns="0" bIns="0" rIns="0">
            <a:spAutoFit/>
          </a:bodyPr>
          <a:lstStyle/>
          <a:p>
            <a:pPr algn="l">
              <a:lnSpc>
                <a:spcPts val="3625"/>
              </a:lnSpc>
            </a:pPr>
            <a:r>
              <a:rPr lang="en-US" sz="2874" b="true">
                <a:solidFill>
                  <a:srgbClr val="000000"/>
                </a:solidFill>
                <a:latin typeface="Arimo Bold"/>
                <a:ea typeface="Arimo Bold"/>
                <a:cs typeface="Arimo Bold"/>
                <a:sym typeface="Arimo Bold"/>
              </a:rPr>
              <a:t>Hardware</a:t>
            </a:r>
          </a:p>
        </p:txBody>
      </p:sp>
      <p:sp>
        <p:nvSpPr>
          <p:cNvPr name="TextBox 8" id="8"/>
          <p:cNvSpPr txBox="true"/>
          <p:nvPr/>
        </p:nvSpPr>
        <p:spPr>
          <a:xfrm rot="0">
            <a:off x="992238" y="5879604"/>
            <a:ext cx="4972645" cy="1446610"/>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A high-resolution front-facing camera captures real-time images of the driver's face.</a:t>
            </a:r>
          </a:p>
        </p:txBody>
      </p:sp>
      <p:sp>
        <p:nvSpPr>
          <p:cNvPr name="TextBox 9" id="9"/>
          <p:cNvSpPr txBox="true"/>
          <p:nvPr/>
        </p:nvSpPr>
        <p:spPr>
          <a:xfrm rot="0">
            <a:off x="6666160" y="5188149"/>
            <a:ext cx="3721299" cy="493663"/>
          </a:xfrm>
          <a:prstGeom prst="rect">
            <a:avLst/>
          </a:prstGeom>
        </p:spPr>
        <p:txBody>
          <a:bodyPr anchor="t" rtlCol="false" tIns="0" lIns="0" bIns="0" rIns="0">
            <a:spAutoFit/>
          </a:bodyPr>
          <a:lstStyle/>
          <a:p>
            <a:pPr algn="l">
              <a:lnSpc>
                <a:spcPts val="3625"/>
              </a:lnSpc>
            </a:pPr>
            <a:r>
              <a:rPr lang="en-US" sz="2874" b="true">
                <a:solidFill>
                  <a:srgbClr val="000000"/>
                </a:solidFill>
                <a:latin typeface="Arimo Bold"/>
                <a:ea typeface="Arimo Bold"/>
                <a:cs typeface="Arimo Bold"/>
                <a:sym typeface="Arimo Bold"/>
              </a:rPr>
              <a:t>Software</a:t>
            </a:r>
          </a:p>
        </p:txBody>
      </p:sp>
      <p:sp>
        <p:nvSpPr>
          <p:cNvPr name="TextBox 10" id="10"/>
          <p:cNvSpPr txBox="true"/>
          <p:nvPr/>
        </p:nvSpPr>
        <p:spPr>
          <a:xfrm rot="0">
            <a:off x="6666160" y="5879604"/>
            <a:ext cx="4972645"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272525"/>
                </a:solidFill>
                <a:latin typeface="Inter"/>
                <a:ea typeface="Inter"/>
                <a:cs typeface="Inter"/>
                <a:sym typeface="Inter"/>
              </a:rPr>
              <a:t>Machine Learning Algorithms</a:t>
            </a:r>
          </a:p>
        </p:txBody>
      </p:sp>
      <p:sp>
        <p:nvSpPr>
          <p:cNvPr name="TextBox 11" id="11"/>
          <p:cNvSpPr txBox="true"/>
          <p:nvPr/>
        </p:nvSpPr>
        <p:spPr>
          <a:xfrm rot="0">
            <a:off x="6666160" y="6432351"/>
            <a:ext cx="4972645"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272525"/>
                </a:solidFill>
                <a:latin typeface="Inter"/>
                <a:ea typeface="Inter"/>
                <a:cs typeface="Inter"/>
                <a:sym typeface="Inter"/>
              </a:rPr>
              <a:t>Facial Recognition Software (OpenCV, Dlib)</a:t>
            </a:r>
          </a:p>
        </p:txBody>
      </p:sp>
      <p:sp>
        <p:nvSpPr>
          <p:cNvPr name="TextBox 12" id="12"/>
          <p:cNvSpPr txBox="true"/>
          <p:nvPr/>
        </p:nvSpPr>
        <p:spPr>
          <a:xfrm rot="0">
            <a:off x="6666160" y="7438727"/>
            <a:ext cx="4972645"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272525"/>
                </a:solidFill>
                <a:latin typeface="Inter"/>
                <a:ea typeface="Inter"/>
                <a:cs typeface="Inter"/>
                <a:sym typeface="Inter"/>
              </a:rPr>
              <a:t>Image Processing Techniques</a:t>
            </a:r>
          </a:p>
        </p:txBody>
      </p:sp>
      <p:sp>
        <p:nvSpPr>
          <p:cNvPr name="TextBox 13" id="13"/>
          <p:cNvSpPr txBox="true"/>
          <p:nvPr/>
        </p:nvSpPr>
        <p:spPr>
          <a:xfrm rot="0">
            <a:off x="12340084" y="5188149"/>
            <a:ext cx="3721299" cy="493663"/>
          </a:xfrm>
          <a:prstGeom prst="rect">
            <a:avLst/>
          </a:prstGeom>
        </p:spPr>
        <p:txBody>
          <a:bodyPr anchor="t" rtlCol="false" tIns="0" lIns="0" bIns="0" rIns="0">
            <a:spAutoFit/>
          </a:bodyPr>
          <a:lstStyle/>
          <a:p>
            <a:pPr algn="l">
              <a:lnSpc>
                <a:spcPts val="3625"/>
              </a:lnSpc>
            </a:pPr>
            <a:r>
              <a:rPr lang="en-US" sz="2874" b="true">
                <a:solidFill>
                  <a:srgbClr val="000000"/>
                </a:solidFill>
                <a:latin typeface="Arimo Bold"/>
                <a:ea typeface="Arimo Bold"/>
                <a:cs typeface="Arimo Bold"/>
                <a:sym typeface="Arimo Bold"/>
              </a:rPr>
              <a:t>Data Analysis</a:t>
            </a:r>
          </a:p>
        </p:txBody>
      </p:sp>
      <p:sp>
        <p:nvSpPr>
          <p:cNvPr name="TextBox 14" id="14"/>
          <p:cNvSpPr txBox="true"/>
          <p:nvPr/>
        </p:nvSpPr>
        <p:spPr>
          <a:xfrm rot="0">
            <a:off x="12340084" y="5879604"/>
            <a:ext cx="4972645"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The system analyzes key facial features like eye closure, head movements, and yawns to determine the driver's level of alertness.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957709" y="685800"/>
            <a:ext cx="16372582" cy="1862435"/>
          </a:xfrm>
          <a:prstGeom prst="rect">
            <a:avLst/>
          </a:prstGeom>
        </p:spPr>
        <p:txBody>
          <a:bodyPr anchor="t" rtlCol="false" tIns="0" lIns="0" bIns="0" rIns="0">
            <a:spAutoFit/>
          </a:bodyPr>
          <a:lstStyle/>
          <a:p>
            <a:pPr algn="l">
              <a:lnSpc>
                <a:spcPts val="7062"/>
              </a:lnSpc>
            </a:pPr>
            <a:r>
              <a:rPr lang="en-US" sz="5625" b="true">
                <a:solidFill>
                  <a:srgbClr val="000000"/>
                </a:solidFill>
                <a:latin typeface="Arimo Bold"/>
                <a:ea typeface="Arimo Bold"/>
                <a:cs typeface="Arimo Bold"/>
                <a:sym typeface="Arimo Bold"/>
              </a:rPr>
              <a:t>Benefits of the Facial Drowsiness Detection System</a:t>
            </a:r>
          </a:p>
        </p:txBody>
      </p:sp>
      <p:sp>
        <p:nvSpPr>
          <p:cNvPr name="TextBox 6" id="6"/>
          <p:cNvSpPr txBox="true"/>
          <p:nvPr/>
        </p:nvSpPr>
        <p:spPr>
          <a:xfrm rot="0">
            <a:off x="957709" y="3000226"/>
            <a:ext cx="16372582" cy="970955"/>
          </a:xfrm>
          <a:prstGeom prst="rect">
            <a:avLst/>
          </a:prstGeom>
        </p:spPr>
        <p:txBody>
          <a:bodyPr anchor="t" rtlCol="false" tIns="0" lIns="0" bIns="0" rIns="0">
            <a:spAutoFit/>
          </a:bodyPr>
          <a:lstStyle/>
          <a:p>
            <a:pPr algn="l">
              <a:lnSpc>
                <a:spcPts val="3437"/>
              </a:lnSpc>
            </a:pPr>
            <a:r>
              <a:rPr lang="en-US" sz="2125">
                <a:solidFill>
                  <a:srgbClr val="272525"/>
                </a:solidFill>
                <a:latin typeface="Inter"/>
                <a:ea typeface="Inter"/>
                <a:cs typeface="Inter"/>
                <a:sym typeface="Inter"/>
              </a:rPr>
              <a:t>The Facial Drowsiness Detection System offers a compelling set of advantages, contributing to safer roads and a more secure driving experience for everyone.</a:t>
            </a:r>
          </a:p>
        </p:txBody>
      </p:sp>
      <p:grpSp>
        <p:nvGrpSpPr>
          <p:cNvPr name="Group 7" id="7"/>
          <p:cNvGrpSpPr/>
          <p:nvPr/>
        </p:nvGrpSpPr>
        <p:grpSpPr>
          <a:xfrm rot="0">
            <a:off x="952946" y="4274195"/>
            <a:ext cx="8059042" cy="2502248"/>
            <a:chOff x="0" y="0"/>
            <a:chExt cx="10745390" cy="3336330"/>
          </a:xfrm>
        </p:grpSpPr>
        <p:sp>
          <p:nvSpPr>
            <p:cNvPr name="Freeform 8" id="8"/>
            <p:cNvSpPr/>
            <p:nvPr/>
          </p:nvSpPr>
          <p:spPr>
            <a:xfrm flipH="false" flipV="false" rot="0">
              <a:off x="6350" y="6350"/>
              <a:ext cx="10732770" cy="3323717"/>
            </a:xfrm>
            <a:custGeom>
              <a:avLst/>
              <a:gdLst/>
              <a:ahLst/>
              <a:cxnLst/>
              <a:rect r="r" b="b" t="t" l="l"/>
              <a:pathLst>
                <a:path h="3323717" w="10732770">
                  <a:moveTo>
                    <a:pt x="0" y="153289"/>
                  </a:moveTo>
                  <a:cubicBezTo>
                    <a:pt x="0" y="68580"/>
                    <a:pt x="68834" y="0"/>
                    <a:pt x="153670" y="0"/>
                  </a:cubicBezTo>
                  <a:lnTo>
                    <a:pt x="10579100" y="0"/>
                  </a:lnTo>
                  <a:cubicBezTo>
                    <a:pt x="10663937" y="0"/>
                    <a:pt x="10732770" y="68580"/>
                    <a:pt x="10732770" y="153289"/>
                  </a:cubicBezTo>
                  <a:lnTo>
                    <a:pt x="10732770" y="3170428"/>
                  </a:lnTo>
                  <a:cubicBezTo>
                    <a:pt x="10732770" y="3255010"/>
                    <a:pt x="10663937" y="3323717"/>
                    <a:pt x="10579100" y="3323717"/>
                  </a:cubicBezTo>
                  <a:lnTo>
                    <a:pt x="153670" y="3323717"/>
                  </a:lnTo>
                  <a:cubicBezTo>
                    <a:pt x="68834" y="3323590"/>
                    <a:pt x="0" y="3255010"/>
                    <a:pt x="0" y="3170428"/>
                  </a:cubicBezTo>
                  <a:close/>
                </a:path>
              </a:pathLst>
            </a:custGeom>
            <a:solidFill>
              <a:srgbClr val="CCEEFF"/>
            </a:solidFill>
          </p:spPr>
        </p:sp>
        <p:sp>
          <p:nvSpPr>
            <p:cNvPr name="Freeform 9" id="9"/>
            <p:cNvSpPr/>
            <p:nvPr/>
          </p:nvSpPr>
          <p:spPr>
            <a:xfrm flipH="false" flipV="false" rot="0">
              <a:off x="0" y="0"/>
              <a:ext cx="10745470" cy="3336417"/>
            </a:xfrm>
            <a:custGeom>
              <a:avLst/>
              <a:gdLst/>
              <a:ahLst/>
              <a:cxnLst/>
              <a:rect r="r" b="b" t="t" l="l"/>
              <a:pathLst>
                <a:path h="3336417" w="10745470">
                  <a:moveTo>
                    <a:pt x="0" y="159639"/>
                  </a:moveTo>
                  <a:cubicBezTo>
                    <a:pt x="0" y="71501"/>
                    <a:pt x="71628" y="0"/>
                    <a:pt x="160020" y="0"/>
                  </a:cubicBezTo>
                  <a:lnTo>
                    <a:pt x="10585450" y="0"/>
                  </a:lnTo>
                  <a:lnTo>
                    <a:pt x="10585450" y="6350"/>
                  </a:lnTo>
                  <a:lnTo>
                    <a:pt x="10585450" y="0"/>
                  </a:lnTo>
                  <a:cubicBezTo>
                    <a:pt x="10673842" y="0"/>
                    <a:pt x="10745470" y="71501"/>
                    <a:pt x="10745470" y="159639"/>
                  </a:cubicBezTo>
                  <a:lnTo>
                    <a:pt x="10739120" y="159639"/>
                  </a:lnTo>
                  <a:lnTo>
                    <a:pt x="10745470" y="159639"/>
                  </a:lnTo>
                  <a:lnTo>
                    <a:pt x="10745470" y="3176778"/>
                  </a:lnTo>
                  <a:lnTo>
                    <a:pt x="10739120" y="3176778"/>
                  </a:lnTo>
                  <a:lnTo>
                    <a:pt x="10745470" y="3176778"/>
                  </a:lnTo>
                  <a:cubicBezTo>
                    <a:pt x="10745470" y="3264916"/>
                    <a:pt x="10673842" y="3336417"/>
                    <a:pt x="10585450" y="3336417"/>
                  </a:cubicBezTo>
                  <a:lnTo>
                    <a:pt x="10585450" y="3330067"/>
                  </a:lnTo>
                  <a:lnTo>
                    <a:pt x="10585450" y="3336417"/>
                  </a:lnTo>
                  <a:lnTo>
                    <a:pt x="160020" y="3336417"/>
                  </a:lnTo>
                  <a:lnTo>
                    <a:pt x="160020" y="3330067"/>
                  </a:lnTo>
                  <a:lnTo>
                    <a:pt x="160020" y="3336417"/>
                  </a:lnTo>
                  <a:cubicBezTo>
                    <a:pt x="71628" y="3336290"/>
                    <a:pt x="0" y="3264916"/>
                    <a:pt x="0" y="3176778"/>
                  </a:cubicBezTo>
                  <a:lnTo>
                    <a:pt x="0" y="159639"/>
                  </a:lnTo>
                  <a:lnTo>
                    <a:pt x="6350" y="159639"/>
                  </a:lnTo>
                  <a:lnTo>
                    <a:pt x="0" y="159639"/>
                  </a:lnTo>
                  <a:moveTo>
                    <a:pt x="12700" y="159639"/>
                  </a:moveTo>
                  <a:lnTo>
                    <a:pt x="12700" y="3176778"/>
                  </a:lnTo>
                  <a:lnTo>
                    <a:pt x="6350" y="3176778"/>
                  </a:lnTo>
                  <a:lnTo>
                    <a:pt x="12700" y="3176778"/>
                  </a:lnTo>
                  <a:cubicBezTo>
                    <a:pt x="12700" y="3257931"/>
                    <a:pt x="78613" y="3323717"/>
                    <a:pt x="160020" y="3323717"/>
                  </a:cubicBezTo>
                  <a:lnTo>
                    <a:pt x="10585450" y="3323717"/>
                  </a:lnTo>
                  <a:cubicBezTo>
                    <a:pt x="10666857" y="3323717"/>
                    <a:pt x="10732770" y="3257931"/>
                    <a:pt x="10732770" y="3176778"/>
                  </a:cubicBezTo>
                  <a:lnTo>
                    <a:pt x="10732770" y="159639"/>
                  </a:lnTo>
                  <a:cubicBezTo>
                    <a:pt x="10732643" y="78486"/>
                    <a:pt x="10666730" y="12700"/>
                    <a:pt x="10585323" y="12700"/>
                  </a:cubicBezTo>
                  <a:lnTo>
                    <a:pt x="160020" y="12700"/>
                  </a:lnTo>
                  <a:lnTo>
                    <a:pt x="160020" y="6350"/>
                  </a:lnTo>
                  <a:lnTo>
                    <a:pt x="160020" y="12700"/>
                  </a:lnTo>
                  <a:cubicBezTo>
                    <a:pt x="78613" y="12700"/>
                    <a:pt x="12700" y="78486"/>
                    <a:pt x="12700" y="159639"/>
                  </a:cubicBezTo>
                  <a:close/>
                </a:path>
              </a:pathLst>
            </a:custGeom>
            <a:solidFill>
              <a:srgbClr val="B2D4E5"/>
            </a:solidFill>
          </p:spPr>
        </p:sp>
      </p:grpSp>
      <p:sp>
        <p:nvSpPr>
          <p:cNvPr name="TextBox 10" id="10"/>
          <p:cNvSpPr txBox="true"/>
          <p:nvPr/>
        </p:nvSpPr>
        <p:spPr>
          <a:xfrm rot="0">
            <a:off x="1240780" y="4533454"/>
            <a:ext cx="4760585" cy="450850"/>
          </a:xfrm>
          <a:prstGeom prst="rect">
            <a:avLst/>
          </a:prstGeom>
        </p:spPr>
        <p:txBody>
          <a:bodyPr anchor="t" rtlCol="false" tIns="0" lIns="0" bIns="0" rIns="0">
            <a:spAutoFit/>
          </a:bodyPr>
          <a:lstStyle/>
          <a:p>
            <a:pPr algn="l">
              <a:lnSpc>
                <a:spcPts val="3499"/>
              </a:lnSpc>
            </a:pPr>
            <a:r>
              <a:rPr lang="en-US" sz="2812" b="true">
                <a:solidFill>
                  <a:srgbClr val="272525"/>
                </a:solidFill>
                <a:latin typeface="Arimo Bold"/>
                <a:ea typeface="Arimo Bold"/>
                <a:cs typeface="Arimo Bold"/>
                <a:sym typeface="Arimo Bold"/>
              </a:rPr>
              <a:t>Enhanced Road Safety</a:t>
            </a:r>
          </a:p>
        </p:txBody>
      </p:sp>
      <p:sp>
        <p:nvSpPr>
          <p:cNvPr name="TextBox 11" id="11"/>
          <p:cNvSpPr txBox="true"/>
          <p:nvPr/>
        </p:nvSpPr>
        <p:spPr>
          <a:xfrm rot="0">
            <a:off x="1240780" y="5079801"/>
            <a:ext cx="7483376" cy="1408807"/>
          </a:xfrm>
          <a:prstGeom prst="rect">
            <a:avLst/>
          </a:prstGeom>
        </p:spPr>
        <p:txBody>
          <a:bodyPr anchor="t" rtlCol="false" tIns="0" lIns="0" bIns="0" rIns="0">
            <a:spAutoFit/>
          </a:bodyPr>
          <a:lstStyle/>
          <a:p>
            <a:pPr algn="l">
              <a:lnSpc>
                <a:spcPts val="3437"/>
              </a:lnSpc>
            </a:pPr>
            <a:r>
              <a:rPr lang="en-US" sz="2125">
                <a:solidFill>
                  <a:srgbClr val="272525"/>
                </a:solidFill>
                <a:latin typeface="Inter"/>
                <a:ea typeface="Inter"/>
                <a:cs typeface="Inter"/>
                <a:sym typeface="Inter"/>
              </a:rPr>
              <a:t>The system helps to prevent accidents caused by driver fatigue, significantly reducing the risk of collisions and potential injuries.</a:t>
            </a:r>
          </a:p>
        </p:txBody>
      </p:sp>
      <p:grpSp>
        <p:nvGrpSpPr>
          <p:cNvPr name="Group 12" id="12"/>
          <p:cNvGrpSpPr/>
          <p:nvPr/>
        </p:nvGrpSpPr>
        <p:grpSpPr>
          <a:xfrm rot="0">
            <a:off x="9276010" y="4274195"/>
            <a:ext cx="8059042" cy="2502248"/>
            <a:chOff x="0" y="0"/>
            <a:chExt cx="10745390" cy="3336330"/>
          </a:xfrm>
        </p:grpSpPr>
        <p:sp>
          <p:nvSpPr>
            <p:cNvPr name="Freeform 13" id="13"/>
            <p:cNvSpPr/>
            <p:nvPr/>
          </p:nvSpPr>
          <p:spPr>
            <a:xfrm flipH="false" flipV="false" rot="0">
              <a:off x="6350" y="6350"/>
              <a:ext cx="10732770" cy="3323717"/>
            </a:xfrm>
            <a:custGeom>
              <a:avLst/>
              <a:gdLst/>
              <a:ahLst/>
              <a:cxnLst/>
              <a:rect r="r" b="b" t="t" l="l"/>
              <a:pathLst>
                <a:path h="3323717" w="10732770">
                  <a:moveTo>
                    <a:pt x="0" y="153289"/>
                  </a:moveTo>
                  <a:cubicBezTo>
                    <a:pt x="0" y="68580"/>
                    <a:pt x="68834" y="0"/>
                    <a:pt x="153670" y="0"/>
                  </a:cubicBezTo>
                  <a:lnTo>
                    <a:pt x="10579100" y="0"/>
                  </a:lnTo>
                  <a:cubicBezTo>
                    <a:pt x="10663937" y="0"/>
                    <a:pt x="10732770" y="68580"/>
                    <a:pt x="10732770" y="153289"/>
                  </a:cubicBezTo>
                  <a:lnTo>
                    <a:pt x="10732770" y="3170428"/>
                  </a:lnTo>
                  <a:cubicBezTo>
                    <a:pt x="10732770" y="3255010"/>
                    <a:pt x="10663937" y="3323717"/>
                    <a:pt x="10579100" y="3323717"/>
                  </a:cubicBezTo>
                  <a:lnTo>
                    <a:pt x="153670" y="3323717"/>
                  </a:lnTo>
                  <a:cubicBezTo>
                    <a:pt x="68834" y="3323590"/>
                    <a:pt x="0" y="3255010"/>
                    <a:pt x="0" y="3170428"/>
                  </a:cubicBezTo>
                  <a:close/>
                </a:path>
              </a:pathLst>
            </a:custGeom>
            <a:solidFill>
              <a:srgbClr val="CCEEFF"/>
            </a:solidFill>
          </p:spPr>
        </p:sp>
        <p:sp>
          <p:nvSpPr>
            <p:cNvPr name="Freeform 14" id="14"/>
            <p:cNvSpPr/>
            <p:nvPr/>
          </p:nvSpPr>
          <p:spPr>
            <a:xfrm flipH="false" flipV="false" rot="0">
              <a:off x="0" y="0"/>
              <a:ext cx="10745470" cy="3336417"/>
            </a:xfrm>
            <a:custGeom>
              <a:avLst/>
              <a:gdLst/>
              <a:ahLst/>
              <a:cxnLst/>
              <a:rect r="r" b="b" t="t" l="l"/>
              <a:pathLst>
                <a:path h="3336417" w="10745470">
                  <a:moveTo>
                    <a:pt x="0" y="159639"/>
                  </a:moveTo>
                  <a:cubicBezTo>
                    <a:pt x="0" y="71501"/>
                    <a:pt x="71628" y="0"/>
                    <a:pt x="160020" y="0"/>
                  </a:cubicBezTo>
                  <a:lnTo>
                    <a:pt x="10585450" y="0"/>
                  </a:lnTo>
                  <a:lnTo>
                    <a:pt x="10585450" y="6350"/>
                  </a:lnTo>
                  <a:lnTo>
                    <a:pt x="10585450" y="0"/>
                  </a:lnTo>
                  <a:cubicBezTo>
                    <a:pt x="10673842" y="0"/>
                    <a:pt x="10745470" y="71501"/>
                    <a:pt x="10745470" y="159639"/>
                  </a:cubicBezTo>
                  <a:lnTo>
                    <a:pt x="10739120" y="159639"/>
                  </a:lnTo>
                  <a:lnTo>
                    <a:pt x="10745470" y="159639"/>
                  </a:lnTo>
                  <a:lnTo>
                    <a:pt x="10745470" y="3176778"/>
                  </a:lnTo>
                  <a:lnTo>
                    <a:pt x="10739120" y="3176778"/>
                  </a:lnTo>
                  <a:lnTo>
                    <a:pt x="10745470" y="3176778"/>
                  </a:lnTo>
                  <a:cubicBezTo>
                    <a:pt x="10745470" y="3264916"/>
                    <a:pt x="10673842" y="3336417"/>
                    <a:pt x="10585450" y="3336417"/>
                  </a:cubicBezTo>
                  <a:lnTo>
                    <a:pt x="10585450" y="3330067"/>
                  </a:lnTo>
                  <a:lnTo>
                    <a:pt x="10585450" y="3336417"/>
                  </a:lnTo>
                  <a:lnTo>
                    <a:pt x="160020" y="3336417"/>
                  </a:lnTo>
                  <a:lnTo>
                    <a:pt x="160020" y="3330067"/>
                  </a:lnTo>
                  <a:lnTo>
                    <a:pt x="160020" y="3336417"/>
                  </a:lnTo>
                  <a:cubicBezTo>
                    <a:pt x="71628" y="3336290"/>
                    <a:pt x="0" y="3264916"/>
                    <a:pt x="0" y="3176778"/>
                  </a:cubicBezTo>
                  <a:lnTo>
                    <a:pt x="0" y="159639"/>
                  </a:lnTo>
                  <a:lnTo>
                    <a:pt x="6350" y="159639"/>
                  </a:lnTo>
                  <a:lnTo>
                    <a:pt x="0" y="159639"/>
                  </a:lnTo>
                  <a:moveTo>
                    <a:pt x="12700" y="159639"/>
                  </a:moveTo>
                  <a:lnTo>
                    <a:pt x="12700" y="3176778"/>
                  </a:lnTo>
                  <a:lnTo>
                    <a:pt x="6350" y="3176778"/>
                  </a:lnTo>
                  <a:lnTo>
                    <a:pt x="12700" y="3176778"/>
                  </a:lnTo>
                  <a:cubicBezTo>
                    <a:pt x="12700" y="3257931"/>
                    <a:pt x="78613" y="3323717"/>
                    <a:pt x="160020" y="3323717"/>
                  </a:cubicBezTo>
                  <a:lnTo>
                    <a:pt x="10585450" y="3323717"/>
                  </a:lnTo>
                  <a:cubicBezTo>
                    <a:pt x="10666857" y="3323717"/>
                    <a:pt x="10732770" y="3257931"/>
                    <a:pt x="10732770" y="3176778"/>
                  </a:cubicBezTo>
                  <a:lnTo>
                    <a:pt x="10732770" y="159639"/>
                  </a:lnTo>
                  <a:cubicBezTo>
                    <a:pt x="10732643" y="78486"/>
                    <a:pt x="10666730" y="12700"/>
                    <a:pt x="10585323" y="12700"/>
                  </a:cubicBezTo>
                  <a:lnTo>
                    <a:pt x="160020" y="12700"/>
                  </a:lnTo>
                  <a:lnTo>
                    <a:pt x="160020" y="6350"/>
                  </a:lnTo>
                  <a:lnTo>
                    <a:pt x="160020" y="12700"/>
                  </a:lnTo>
                  <a:cubicBezTo>
                    <a:pt x="78613" y="12700"/>
                    <a:pt x="12700" y="78486"/>
                    <a:pt x="12700" y="159639"/>
                  </a:cubicBezTo>
                  <a:close/>
                </a:path>
              </a:pathLst>
            </a:custGeom>
            <a:solidFill>
              <a:srgbClr val="B2D4E5"/>
            </a:solidFill>
          </p:spPr>
        </p:sp>
      </p:grpSp>
      <p:sp>
        <p:nvSpPr>
          <p:cNvPr name="TextBox 15" id="15"/>
          <p:cNvSpPr txBox="true"/>
          <p:nvPr/>
        </p:nvSpPr>
        <p:spPr>
          <a:xfrm rot="0">
            <a:off x="9563844" y="4533454"/>
            <a:ext cx="5544414" cy="450850"/>
          </a:xfrm>
          <a:prstGeom prst="rect">
            <a:avLst/>
          </a:prstGeom>
        </p:spPr>
        <p:txBody>
          <a:bodyPr anchor="t" rtlCol="false" tIns="0" lIns="0" bIns="0" rIns="0">
            <a:spAutoFit/>
          </a:bodyPr>
          <a:lstStyle/>
          <a:p>
            <a:pPr algn="l">
              <a:lnSpc>
                <a:spcPts val="3499"/>
              </a:lnSpc>
            </a:pPr>
            <a:r>
              <a:rPr lang="en-US" sz="2812" b="true">
                <a:solidFill>
                  <a:srgbClr val="272525"/>
                </a:solidFill>
                <a:latin typeface="Arimo Bold"/>
                <a:ea typeface="Arimo Bold"/>
                <a:cs typeface="Arimo Bold"/>
                <a:sym typeface="Arimo Bold"/>
              </a:rPr>
              <a:t>Increased Driver Awareness</a:t>
            </a:r>
          </a:p>
        </p:txBody>
      </p:sp>
      <p:sp>
        <p:nvSpPr>
          <p:cNvPr name="TextBox 16" id="16"/>
          <p:cNvSpPr txBox="true"/>
          <p:nvPr/>
        </p:nvSpPr>
        <p:spPr>
          <a:xfrm rot="0">
            <a:off x="9563844" y="5079801"/>
            <a:ext cx="7483376" cy="1408807"/>
          </a:xfrm>
          <a:prstGeom prst="rect">
            <a:avLst/>
          </a:prstGeom>
        </p:spPr>
        <p:txBody>
          <a:bodyPr anchor="t" rtlCol="false" tIns="0" lIns="0" bIns="0" rIns="0">
            <a:spAutoFit/>
          </a:bodyPr>
          <a:lstStyle/>
          <a:p>
            <a:pPr algn="l">
              <a:lnSpc>
                <a:spcPts val="3437"/>
              </a:lnSpc>
            </a:pPr>
            <a:r>
              <a:rPr lang="en-US" sz="2125">
                <a:solidFill>
                  <a:srgbClr val="272525"/>
                </a:solidFill>
                <a:latin typeface="Inter"/>
                <a:ea typeface="Inter"/>
                <a:cs typeface="Inter"/>
                <a:sym typeface="Inter"/>
              </a:rPr>
              <a:t>The alerts provided by the system encourage drivers to take breaks when they need them, promoting better driving habits and a higher level of alertness.</a:t>
            </a:r>
          </a:p>
        </p:txBody>
      </p:sp>
      <p:grpSp>
        <p:nvGrpSpPr>
          <p:cNvPr name="Group 17" id="17"/>
          <p:cNvGrpSpPr/>
          <p:nvPr/>
        </p:nvGrpSpPr>
        <p:grpSpPr>
          <a:xfrm rot="0">
            <a:off x="952946" y="7040464"/>
            <a:ext cx="8059042" cy="2502248"/>
            <a:chOff x="0" y="0"/>
            <a:chExt cx="10745390" cy="3336330"/>
          </a:xfrm>
        </p:grpSpPr>
        <p:sp>
          <p:nvSpPr>
            <p:cNvPr name="Freeform 18" id="18"/>
            <p:cNvSpPr/>
            <p:nvPr/>
          </p:nvSpPr>
          <p:spPr>
            <a:xfrm flipH="false" flipV="false" rot="0">
              <a:off x="6350" y="6350"/>
              <a:ext cx="10732770" cy="3323717"/>
            </a:xfrm>
            <a:custGeom>
              <a:avLst/>
              <a:gdLst/>
              <a:ahLst/>
              <a:cxnLst/>
              <a:rect r="r" b="b" t="t" l="l"/>
              <a:pathLst>
                <a:path h="3323717" w="10732770">
                  <a:moveTo>
                    <a:pt x="0" y="153289"/>
                  </a:moveTo>
                  <a:cubicBezTo>
                    <a:pt x="0" y="68580"/>
                    <a:pt x="68834" y="0"/>
                    <a:pt x="153670" y="0"/>
                  </a:cubicBezTo>
                  <a:lnTo>
                    <a:pt x="10579100" y="0"/>
                  </a:lnTo>
                  <a:cubicBezTo>
                    <a:pt x="10663937" y="0"/>
                    <a:pt x="10732770" y="68580"/>
                    <a:pt x="10732770" y="153289"/>
                  </a:cubicBezTo>
                  <a:lnTo>
                    <a:pt x="10732770" y="3170428"/>
                  </a:lnTo>
                  <a:cubicBezTo>
                    <a:pt x="10732770" y="3255010"/>
                    <a:pt x="10663937" y="3323717"/>
                    <a:pt x="10579100" y="3323717"/>
                  </a:cubicBezTo>
                  <a:lnTo>
                    <a:pt x="153670" y="3323717"/>
                  </a:lnTo>
                  <a:cubicBezTo>
                    <a:pt x="68834" y="3323590"/>
                    <a:pt x="0" y="3255010"/>
                    <a:pt x="0" y="3170428"/>
                  </a:cubicBezTo>
                  <a:close/>
                </a:path>
              </a:pathLst>
            </a:custGeom>
            <a:solidFill>
              <a:srgbClr val="CCEEFF"/>
            </a:solidFill>
          </p:spPr>
        </p:sp>
        <p:sp>
          <p:nvSpPr>
            <p:cNvPr name="Freeform 19" id="19"/>
            <p:cNvSpPr/>
            <p:nvPr/>
          </p:nvSpPr>
          <p:spPr>
            <a:xfrm flipH="false" flipV="false" rot="0">
              <a:off x="0" y="0"/>
              <a:ext cx="10745470" cy="3336417"/>
            </a:xfrm>
            <a:custGeom>
              <a:avLst/>
              <a:gdLst/>
              <a:ahLst/>
              <a:cxnLst/>
              <a:rect r="r" b="b" t="t" l="l"/>
              <a:pathLst>
                <a:path h="3336417" w="10745470">
                  <a:moveTo>
                    <a:pt x="0" y="159639"/>
                  </a:moveTo>
                  <a:cubicBezTo>
                    <a:pt x="0" y="71501"/>
                    <a:pt x="71628" y="0"/>
                    <a:pt x="160020" y="0"/>
                  </a:cubicBezTo>
                  <a:lnTo>
                    <a:pt x="10585450" y="0"/>
                  </a:lnTo>
                  <a:lnTo>
                    <a:pt x="10585450" y="6350"/>
                  </a:lnTo>
                  <a:lnTo>
                    <a:pt x="10585450" y="0"/>
                  </a:lnTo>
                  <a:cubicBezTo>
                    <a:pt x="10673842" y="0"/>
                    <a:pt x="10745470" y="71501"/>
                    <a:pt x="10745470" y="159639"/>
                  </a:cubicBezTo>
                  <a:lnTo>
                    <a:pt x="10739120" y="159639"/>
                  </a:lnTo>
                  <a:lnTo>
                    <a:pt x="10745470" y="159639"/>
                  </a:lnTo>
                  <a:lnTo>
                    <a:pt x="10745470" y="3176778"/>
                  </a:lnTo>
                  <a:lnTo>
                    <a:pt x="10739120" y="3176778"/>
                  </a:lnTo>
                  <a:lnTo>
                    <a:pt x="10745470" y="3176778"/>
                  </a:lnTo>
                  <a:cubicBezTo>
                    <a:pt x="10745470" y="3264916"/>
                    <a:pt x="10673842" y="3336417"/>
                    <a:pt x="10585450" y="3336417"/>
                  </a:cubicBezTo>
                  <a:lnTo>
                    <a:pt x="10585450" y="3330067"/>
                  </a:lnTo>
                  <a:lnTo>
                    <a:pt x="10585450" y="3336417"/>
                  </a:lnTo>
                  <a:lnTo>
                    <a:pt x="160020" y="3336417"/>
                  </a:lnTo>
                  <a:lnTo>
                    <a:pt x="160020" y="3330067"/>
                  </a:lnTo>
                  <a:lnTo>
                    <a:pt x="160020" y="3336417"/>
                  </a:lnTo>
                  <a:cubicBezTo>
                    <a:pt x="71628" y="3336290"/>
                    <a:pt x="0" y="3264916"/>
                    <a:pt x="0" y="3176778"/>
                  </a:cubicBezTo>
                  <a:lnTo>
                    <a:pt x="0" y="159639"/>
                  </a:lnTo>
                  <a:lnTo>
                    <a:pt x="6350" y="159639"/>
                  </a:lnTo>
                  <a:lnTo>
                    <a:pt x="0" y="159639"/>
                  </a:lnTo>
                  <a:moveTo>
                    <a:pt x="12700" y="159639"/>
                  </a:moveTo>
                  <a:lnTo>
                    <a:pt x="12700" y="3176778"/>
                  </a:lnTo>
                  <a:lnTo>
                    <a:pt x="6350" y="3176778"/>
                  </a:lnTo>
                  <a:lnTo>
                    <a:pt x="12700" y="3176778"/>
                  </a:lnTo>
                  <a:cubicBezTo>
                    <a:pt x="12700" y="3257931"/>
                    <a:pt x="78613" y="3323717"/>
                    <a:pt x="160020" y="3323717"/>
                  </a:cubicBezTo>
                  <a:lnTo>
                    <a:pt x="10585450" y="3323717"/>
                  </a:lnTo>
                  <a:cubicBezTo>
                    <a:pt x="10666857" y="3323717"/>
                    <a:pt x="10732770" y="3257931"/>
                    <a:pt x="10732770" y="3176778"/>
                  </a:cubicBezTo>
                  <a:lnTo>
                    <a:pt x="10732770" y="159639"/>
                  </a:lnTo>
                  <a:cubicBezTo>
                    <a:pt x="10732643" y="78486"/>
                    <a:pt x="10666730" y="12700"/>
                    <a:pt x="10585323" y="12700"/>
                  </a:cubicBezTo>
                  <a:lnTo>
                    <a:pt x="160020" y="12700"/>
                  </a:lnTo>
                  <a:lnTo>
                    <a:pt x="160020" y="6350"/>
                  </a:lnTo>
                  <a:lnTo>
                    <a:pt x="160020" y="12700"/>
                  </a:lnTo>
                  <a:cubicBezTo>
                    <a:pt x="78613" y="12700"/>
                    <a:pt x="12700" y="78486"/>
                    <a:pt x="12700" y="159639"/>
                  </a:cubicBezTo>
                  <a:close/>
                </a:path>
              </a:pathLst>
            </a:custGeom>
            <a:solidFill>
              <a:srgbClr val="B2D4E5"/>
            </a:solidFill>
          </p:spPr>
        </p:sp>
      </p:grpSp>
      <p:sp>
        <p:nvSpPr>
          <p:cNvPr name="TextBox 20" id="20"/>
          <p:cNvSpPr txBox="true"/>
          <p:nvPr/>
        </p:nvSpPr>
        <p:spPr>
          <a:xfrm rot="0">
            <a:off x="1240780" y="7299721"/>
            <a:ext cx="3591669" cy="477440"/>
          </a:xfrm>
          <a:prstGeom prst="rect">
            <a:avLst/>
          </a:prstGeom>
        </p:spPr>
        <p:txBody>
          <a:bodyPr anchor="t" rtlCol="false" tIns="0" lIns="0" bIns="0" rIns="0">
            <a:spAutoFit/>
          </a:bodyPr>
          <a:lstStyle/>
          <a:p>
            <a:pPr algn="l">
              <a:lnSpc>
                <a:spcPts val="3499"/>
              </a:lnSpc>
            </a:pPr>
            <a:r>
              <a:rPr lang="en-US" sz="2812" b="true">
                <a:solidFill>
                  <a:srgbClr val="272525"/>
                </a:solidFill>
                <a:latin typeface="Arimo Bold"/>
                <a:ea typeface="Arimo Bold"/>
                <a:cs typeface="Arimo Bold"/>
                <a:sym typeface="Arimo Bold"/>
              </a:rPr>
              <a:t>Reduced Costs</a:t>
            </a:r>
          </a:p>
        </p:txBody>
      </p:sp>
      <p:sp>
        <p:nvSpPr>
          <p:cNvPr name="TextBox 21" id="21"/>
          <p:cNvSpPr txBox="true"/>
          <p:nvPr/>
        </p:nvSpPr>
        <p:spPr>
          <a:xfrm rot="0">
            <a:off x="1240780" y="7846070"/>
            <a:ext cx="7483376" cy="1408807"/>
          </a:xfrm>
          <a:prstGeom prst="rect">
            <a:avLst/>
          </a:prstGeom>
        </p:spPr>
        <p:txBody>
          <a:bodyPr anchor="t" rtlCol="false" tIns="0" lIns="0" bIns="0" rIns="0">
            <a:spAutoFit/>
          </a:bodyPr>
          <a:lstStyle/>
          <a:p>
            <a:pPr algn="l">
              <a:lnSpc>
                <a:spcPts val="3437"/>
              </a:lnSpc>
            </a:pPr>
            <a:r>
              <a:rPr lang="en-US" sz="2125">
                <a:solidFill>
                  <a:srgbClr val="272525"/>
                </a:solidFill>
                <a:latin typeface="Inter"/>
                <a:ea typeface="Inter"/>
                <a:cs typeface="Inter"/>
                <a:sym typeface="Inter"/>
              </a:rPr>
              <a:t>By minimizing accidents and their associated costs, the system contributes to lower insurance premiums and reduced healthcare expenditures.</a:t>
            </a:r>
          </a:p>
        </p:txBody>
      </p:sp>
      <p:grpSp>
        <p:nvGrpSpPr>
          <p:cNvPr name="Group 22" id="22"/>
          <p:cNvGrpSpPr/>
          <p:nvPr/>
        </p:nvGrpSpPr>
        <p:grpSpPr>
          <a:xfrm rot="0">
            <a:off x="9276010" y="7040464"/>
            <a:ext cx="8059042" cy="2502248"/>
            <a:chOff x="0" y="0"/>
            <a:chExt cx="10745390" cy="3336330"/>
          </a:xfrm>
        </p:grpSpPr>
        <p:sp>
          <p:nvSpPr>
            <p:cNvPr name="Freeform 23" id="23"/>
            <p:cNvSpPr/>
            <p:nvPr/>
          </p:nvSpPr>
          <p:spPr>
            <a:xfrm flipH="false" flipV="false" rot="0">
              <a:off x="6350" y="6350"/>
              <a:ext cx="10732770" cy="3323717"/>
            </a:xfrm>
            <a:custGeom>
              <a:avLst/>
              <a:gdLst/>
              <a:ahLst/>
              <a:cxnLst/>
              <a:rect r="r" b="b" t="t" l="l"/>
              <a:pathLst>
                <a:path h="3323717" w="10732770">
                  <a:moveTo>
                    <a:pt x="0" y="153289"/>
                  </a:moveTo>
                  <a:cubicBezTo>
                    <a:pt x="0" y="68580"/>
                    <a:pt x="68834" y="0"/>
                    <a:pt x="153670" y="0"/>
                  </a:cubicBezTo>
                  <a:lnTo>
                    <a:pt x="10579100" y="0"/>
                  </a:lnTo>
                  <a:cubicBezTo>
                    <a:pt x="10663937" y="0"/>
                    <a:pt x="10732770" y="68580"/>
                    <a:pt x="10732770" y="153289"/>
                  </a:cubicBezTo>
                  <a:lnTo>
                    <a:pt x="10732770" y="3170428"/>
                  </a:lnTo>
                  <a:cubicBezTo>
                    <a:pt x="10732770" y="3255010"/>
                    <a:pt x="10663937" y="3323717"/>
                    <a:pt x="10579100" y="3323717"/>
                  </a:cubicBezTo>
                  <a:lnTo>
                    <a:pt x="153670" y="3323717"/>
                  </a:lnTo>
                  <a:cubicBezTo>
                    <a:pt x="68834" y="3323590"/>
                    <a:pt x="0" y="3255010"/>
                    <a:pt x="0" y="3170428"/>
                  </a:cubicBezTo>
                  <a:close/>
                </a:path>
              </a:pathLst>
            </a:custGeom>
            <a:solidFill>
              <a:srgbClr val="CCEEFF"/>
            </a:solidFill>
          </p:spPr>
        </p:sp>
        <p:sp>
          <p:nvSpPr>
            <p:cNvPr name="Freeform 24" id="24"/>
            <p:cNvSpPr/>
            <p:nvPr/>
          </p:nvSpPr>
          <p:spPr>
            <a:xfrm flipH="false" flipV="false" rot="0">
              <a:off x="0" y="0"/>
              <a:ext cx="10745470" cy="3336417"/>
            </a:xfrm>
            <a:custGeom>
              <a:avLst/>
              <a:gdLst/>
              <a:ahLst/>
              <a:cxnLst/>
              <a:rect r="r" b="b" t="t" l="l"/>
              <a:pathLst>
                <a:path h="3336417" w="10745470">
                  <a:moveTo>
                    <a:pt x="0" y="159639"/>
                  </a:moveTo>
                  <a:cubicBezTo>
                    <a:pt x="0" y="71501"/>
                    <a:pt x="71628" y="0"/>
                    <a:pt x="160020" y="0"/>
                  </a:cubicBezTo>
                  <a:lnTo>
                    <a:pt x="10585450" y="0"/>
                  </a:lnTo>
                  <a:lnTo>
                    <a:pt x="10585450" y="6350"/>
                  </a:lnTo>
                  <a:lnTo>
                    <a:pt x="10585450" y="0"/>
                  </a:lnTo>
                  <a:cubicBezTo>
                    <a:pt x="10673842" y="0"/>
                    <a:pt x="10745470" y="71501"/>
                    <a:pt x="10745470" y="159639"/>
                  </a:cubicBezTo>
                  <a:lnTo>
                    <a:pt x="10739120" y="159639"/>
                  </a:lnTo>
                  <a:lnTo>
                    <a:pt x="10745470" y="159639"/>
                  </a:lnTo>
                  <a:lnTo>
                    <a:pt x="10745470" y="3176778"/>
                  </a:lnTo>
                  <a:lnTo>
                    <a:pt x="10739120" y="3176778"/>
                  </a:lnTo>
                  <a:lnTo>
                    <a:pt x="10745470" y="3176778"/>
                  </a:lnTo>
                  <a:cubicBezTo>
                    <a:pt x="10745470" y="3264916"/>
                    <a:pt x="10673842" y="3336417"/>
                    <a:pt x="10585450" y="3336417"/>
                  </a:cubicBezTo>
                  <a:lnTo>
                    <a:pt x="10585450" y="3330067"/>
                  </a:lnTo>
                  <a:lnTo>
                    <a:pt x="10585450" y="3336417"/>
                  </a:lnTo>
                  <a:lnTo>
                    <a:pt x="160020" y="3336417"/>
                  </a:lnTo>
                  <a:lnTo>
                    <a:pt x="160020" y="3330067"/>
                  </a:lnTo>
                  <a:lnTo>
                    <a:pt x="160020" y="3336417"/>
                  </a:lnTo>
                  <a:cubicBezTo>
                    <a:pt x="71628" y="3336290"/>
                    <a:pt x="0" y="3264916"/>
                    <a:pt x="0" y="3176778"/>
                  </a:cubicBezTo>
                  <a:lnTo>
                    <a:pt x="0" y="159639"/>
                  </a:lnTo>
                  <a:lnTo>
                    <a:pt x="6350" y="159639"/>
                  </a:lnTo>
                  <a:lnTo>
                    <a:pt x="0" y="159639"/>
                  </a:lnTo>
                  <a:moveTo>
                    <a:pt x="12700" y="159639"/>
                  </a:moveTo>
                  <a:lnTo>
                    <a:pt x="12700" y="3176778"/>
                  </a:lnTo>
                  <a:lnTo>
                    <a:pt x="6350" y="3176778"/>
                  </a:lnTo>
                  <a:lnTo>
                    <a:pt x="12700" y="3176778"/>
                  </a:lnTo>
                  <a:cubicBezTo>
                    <a:pt x="12700" y="3257931"/>
                    <a:pt x="78613" y="3323717"/>
                    <a:pt x="160020" y="3323717"/>
                  </a:cubicBezTo>
                  <a:lnTo>
                    <a:pt x="10585450" y="3323717"/>
                  </a:lnTo>
                  <a:cubicBezTo>
                    <a:pt x="10666857" y="3323717"/>
                    <a:pt x="10732770" y="3257931"/>
                    <a:pt x="10732770" y="3176778"/>
                  </a:cubicBezTo>
                  <a:lnTo>
                    <a:pt x="10732770" y="159639"/>
                  </a:lnTo>
                  <a:cubicBezTo>
                    <a:pt x="10732643" y="78486"/>
                    <a:pt x="10666730" y="12700"/>
                    <a:pt x="10585323" y="12700"/>
                  </a:cubicBezTo>
                  <a:lnTo>
                    <a:pt x="160020" y="12700"/>
                  </a:lnTo>
                  <a:lnTo>
                    <a:pt x="160020" y="6350"/>
                  </a:lnTo>
                  <a:lnTo>
                    <a:pt x="160020" y="12700"/>
                  </a:lnTo>
                  <a:cubicBezTo>
                    <a:pt x="78613" y="12700"/>
                    <a:pt x="12700" y="78486"/>
                    <a:pt x="12700" y="159639"/>
                  </a:cubicBezTo>
                  <a:close/>
                </a:path>
              </a:pathLst>
            </a:custGeom>
            <a:solidFill>
              <a:srgbClr val="B2D4E5"/>
            </a:solidFill>
          </p:spPr>
        </p:sp>
      </p:grpSp>
      <p:sp>
        <p:nvSpPr>
          <p:cNvPr name="TextBox 25" id="25"/>
          <p:cNvSpPr txBox="true"/>
          <p:nvPr/>
        </p:nvSpPr>
        <p:spPr>
          <a:xfrm rot="0">
            <a:off x="9563844" y="7299721"/>
            <a:ext cx="5544414" cy="450850"/>
          </a:xfrm>
          <a:prstGeom prst="rect">
            <a:avLst/>
          </a:prstGeom>
        </p:spPr>
        <p:txBody>
          <a:bodyPr anchor="t" rtlCol="false" tIns="0" lIns="0" bIns="0" rIns="0">
            <a:spAutoFit/>
          </a:bodyPr>
          <a:lstStyle/>
          <a:p>
            <a:pPr algn="l">
              <a:lnSpc>
                <a:spcPts val="3499"/>
              </a:lnSpc>
            </a:pPr>
            <a:r>
              <a:rPr lang="en-US" sz="2812" b="true">
                <a:solidFill>
                  <a:srgbClr val="272525"/>
                </a:solidFill>
                <a:latin typeface="Arimo Bold"/>
                <a:ea typeface="Arimo Bold"/>
                <a:cs typeface="Arimo Bold"/>
                <a:sym typeface="Arimo Bold"/>
              </a:rPr>
              <a:t>Improved Peace of Mind</a:t>
            </a:r>
          </a:p>
        </p:txBody>
      </p:sp>
      <p:sp>
        <p:nvSpPr>
          <p:cNvPr name="TextBox 26" id="26"/>
          <p:cNvSpPr txBox="true"/>
          <p:nvPr/>
        </p:nvSpPr>
        <p:spPr>
          <a:xfrm rot="0">
            <a:off x="9563844" y="7846070"/>
            <a:ext cx="7483376" cy="1408807"/>
          </a:xfrm>
          <a:prstGeom prst="rect">
            <a:avLst/>
          </a:prstGeom>
        </p:spPr>
        <p:txBody>
          <a:bodyPr anchor="t" rtlCol="false" tIns="0" lIns="0" bIns="0" rIns="0">
            <a:spAutoFit/>
          </a:bodyPr>
          <a:lstStyle/>
          <a:p>
            <a:pPr algn="l">
              <a:lnSpc>
                <a:spcPts val="3437"/>
              </a:lnSpc>
            </a:pPr>
            <a:r>
              <a:rPr lang="en-US" sz="2125">
                <a:solidFill>
                  <a:srgbClr val="272525"/>
                </a:solidFill>
                <a:latin typeface="Inter"/>
                <a:ea typeface="Inter"/>
                <a:cs typeface="Inter"/>
                <a:sym typeface="Inter"/>
              </a:rPr>
              <a:t>The system provides drivers and their loved ones with added peace of mind knowing that technology is working to ensure their safety on the road.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807690" y="1032272"/>
            <a:ext cx="12958317" cy="760412"/>
          </a:xfrm>
          <a:prstGeom prst="rect">
            <a:avLst/>
          </a:prstGeom>
        </p:spPr>
        <p:txBody>
          <a:bodyPr anchor="t" rtlCol="false" tIns="0" lIns="0" bIns="0" rIns="0">
            <a:spAutoFit/>
          </a:bodyPr>
          <a:lstStyle/>
          <a:p>
            <a:pPr algn="l">
              <a:lnSpc>
                <a:spcPts val="5937"/>
              </a:lnSpc>
            </a:pPr>
            <a:r>
              <a:rPr lang="en-US" sz="4750" b="true">
                <a:solidFill>
                  <a:srgbClr val="000000"/>
                </a:solidFill>
                <a:latin typeface="Arimo Bold"/>
                <a:ea typeface="Arimo Bold"/>
                <a:cs typeface="Arimo Bold"/>
                <a:sym typeface="Arimo Bold"/>
              </a:rPr>
              <a:t>Rigorous Testing and Real-World Validation</a:t>
            </a:r>
          </a:p>
        </p:txBody>
      </p:sp>
      <p:sp>
        <p:nvSpPr>
          <p:cNvPr name="TextBox 6" id="6"/>
          <p:cNvSpPr txBox="true"/>
          <p:nvPr/>
        </p:nvSpPr>
        <p:spPr>
          <a:xfrm rot="0">
            <a:off x="807690" y="2222450"/>
            <a:ext cx="16672620" cy="435917"/>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Our system has undergone extensive testing in a variety of real-world scenarios to ensure its reliability and effectiveness in different driving conditions.</a:t>
            </a:r>
          </a:p>
        </p:txBody>
      </p:sp>
      <p:grpSp>
        <p:nvGrpSpPr>
          <p:cNvPr name="Group 7" id="7"/>
          <p:cNvGrpSpPr/>
          <p:nvPr/>
        </p:nvGrpSpPr>
        <p:grpSpPr>
          <a:xfrm rot="0">
            <a:off x="802928" y="2913161"/>
            <a:ext cx="16682145" cy="6308080"/>
            <a:chOff x="0" y="0"/>
            <a:chExt cx="22242860" cy="8410773"/>
          </a:xfrm>
        </p:grpSpPr>
        <p:sp>
          <p:nvSpPr>
            <p:cNvPr name="Freeform 8" id="8"/>
            <p:cNvSpPr/>
            <p:nvPr/>
          </p:nvSpPr>
          <p:spPr>
            <a:xfrm flipH="false" flipV="false" rot="0">
              <a:off x="0" y="0"/>
              <a:ext cx="22242907" cy="8410829"/>
            </a:xfrm>
            <a:custGeom>
              <a:avLst/>
              <a:gdLst/>
              <a:ahLst/>
              <a:cxnLst/>
              <a:rect r="r" b="b" t="t" l="l"/>
              <a:pathLst>
                <a:path h="8410829" w="22242907">
                  <a:moveTo>
                    <a:pt x="0" y="135636"/>
                  </a:moveTo>
                  <a:cubicBezTo>
                    <a:pt x="0" y="60706"/>
                    <a:pt x="60706" y="0"/>
                    <a:pt x="135763" y="0"/>
                  </a:cubicBezTo>
                  <a:lnTo>
                    <a:pt x="22107144" y="0"/>
                  </a:lnTo>
                  <a:lnTo>
                    <a:pt x="22107144" y="6350"/>
                  </a:lnTo>
                  <a:lnTo>
                    <a:pt x="22107144" y="0"/>
                  </a:lnTo>
                  <a:cubicBezTo>
                    <a:pt x="22182074" y="0"/>
                    <a:pt x="22242907" y="60706"/>
                    <a:pt x="22242907" y="135636"/>
                  </a:cubicBezTo>
                  <a:lnTo>
                    <a:pt x="22236557" y="135636"/>
                  </a:lnTo>
                  <a:lnTo>
                    <a:pt x="22242907" y="135636"/>
                  </a:lnTo>
                  <a:lnTo>
                    <a:pt x="22242907" y="8275193"/>
                  </a:lnTo>
                  <a:lnTo>
                    <a:pt x="22236557" y="8275193"/>
                  </a:lnTo>
                  <a:lnTo>
                    <a:pt x="22242907" y="8275193"/>
                  </a:lnTo>
                  <a:cubicBezTo>
                    <a:pt x="22242907" y="8350124"/>
                    <a:pt x="22182201" y="8410829"/>
                    <a:pt x="22107144" y="8410829"/>
                  </a:cubicBezTo>
                  <a:lnTo>
                    <a:pt x="22107144" y="8404479"/>
                  </a:lnTo>
                  <a:lnTo>
                    <a:pt x="22107144" y="8410829"/>
                  </a:lnTo>
                  <a:lnTo>
                    <a:pt x="135763" y="8410829"/>
                  </a:lnTo>
                  <a:lnTo>
                    <a:pt x="135763" y="8404479"/>
                  </a:lnTo>
                  <a:lnTo>
                    <a:pt x="135763" y="8410829"/>
                  </a:lnTo>
                  <a:cubicBezTo>
                    <a:pt x="60706" y="8410829"/>
                    <a:pt x="0" y="8350123"/>
                    <a:pt x="0" y="8275193"/>
                  </a:cubicBezTo>
                  <a:lnTo>
                    <a:pt x="0" y="135636"/>
                  </a:lnTo>
                  <a:lnTo>
                    <a:pt x="6350" y="135636"/>
                  </a:lnTo>
                  <a:lnTo>
                    <a:pt x="0" y="135636"/>
                  </a:lnTo>
                  <a:moveTo>
                    <a:pt x="12700" y="135636"/>
                  </a:moveTo>
                  <a:lnTo>
                    <a:pt x="12700" y="8275193"/>
                  </a:lnTo>
                  <a:lnTo>
                    <a:pt x="6350" y="8275193"/>
                  </a:lnTo>
                  <a:lnTo>
                    <a:pt x="12700" y="8275193"/>
                  </a:lnTo>
                  <a:cubicBezTo>
                    <a:pt x="12700" y="8343012"/>
                    <a:pt x="67818" y="8398129"/>
                    <a:pt x="135763" y="8398129"/>
                  </a:cubicBezTo>
                  <a:lnTo>
                    <a:pt x="22107144" y="8398129"/>
                  </a:lnTo>
                  <a:cubicBezTo>
                    <a:pt x="22175088" y="8398129"/>
                    <a:pt x="22230207" y="8343138"/>
                    <a:pt x="22230207" y="8275193"/>
                  </a:cubicBezTo>
                  <a:lnTo>
                    <a:pt x="22230207" y="135636"/>
                  </a:lnTo>
                  <a:cubicBezTo>
                    <a:pt x="22230207" y="67818"/>
                    <a:pt x="22175088" y="12700"/>
                    <a:pt x="22107144" y="12700"/>
                  </a:cubicBezTo>
                  <a:lnTo>
                    <a:pt x="135763" y="12700"/>
                  </a:lnTo>
                  <a:lnTo>
                    <a:pt x="135763" y="6350"/>
                  </a:lnTo>
                  <a:lnTo>
                    <a:pt x="135763" y="12700"/>
                  </a:lnTo>
                  <a:cubicBezTo>
                    <a:pt x="67818" y="12700"/>
                    <a:pt x="12700" y="67691"/>
                    <a:pt x="12700" y="135636"/>
                  </a:cubicBezTo>
                  <a:close/>
                </a:path>
              </a:pathLst>
            </a:custGeom>
            <a:solidFill>
              <a:srgbClr val="000000">
                <a:alpha val="7843"/>
              </a:srgbClr>
            </a:solidFill>
          </p:spPr>
        </p:sp>
      </p:grpSp>
      <p:grpSp>
        <p:nvGrpSpPr>
          <p:cNvPr name="Group 9" id="9"/>
          <p:cNvGrpSpPr/>
          <p:nvPr/>
        </p:nvGrpSpPr>
        <p:grpSpPr>
          <a:xfrm rot="0">
            <a:off x="817215" y="2927449"/>
            <a:ext cx="16651784" cy="665112"/>
            <a:chOff x="0" y="0"/>
            <a:chExt cx="22202378" cy="886817"/>
          </a:xfrm>
        </p:grpSpPr>
        <p:sp>
          <p:nvSpPr>
            <p:cNvPr name="Freeform 10" id="10"/>
            <p:cNvSpPr/>
            <p:nvPr/>
          </p:nvSpPr>
          <p:spPr>
            <a:xfrm flipH="false" flipV="false" rot="0">
              <a:off x="0" y="0"/>
              <a:ext cx="22202394" cy="886841"/>
            </a:xfrm>
            <a:custGeom>
              <a:avLst/>
              <a:gdLst/>
              <a:ahLst/>
              <a:cxnLst/>
              <a:rect r="r" b="b" t="t" l="l"/>
              <a:pathLst>
                <a:path h="886841" w="22202394">
                  <a:moveTo>
                    <a:pt x="0" y="0"/>
                  </a:moveTo>
                  <a:lnTo>
                    <a:pt x="22202394" y="0"/>
                  </a:lnTo>
                  <a:lnTo>
                    <a:pt x="22202394" y="886841"/>
                  </a:lnTo>
                  <a:lnTo>
                    <a:pt x="0" y="886841"/>
                  </a:lnTo>
                  <a:close/>
                </a:path>
              </a:pathLst>
            </a:custGeom>
            <a:solidFill>
              <a:srgbClr val="FFFFFF">
                <a:alpha val="3922"/>
              </a:srgbClr>
            </a:solidFill>
          </p:spPr>
        </p:sp>
      </p:grpSp>
      <p:sp>
        <p:nvSpPr>
          <p:cNvPr name="TextBox 11" id="11"/>
          <p:cNvSpPr txBox="true"/>
          <p:nvPr/>
        </p:nvSpPr>
        <p:spPr>
          <a:xfrm rot="0">
            <a:off x="1049834" y="3008710"/>
            <a:ext cx="5083820" cy="435917"/>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Test Case</a:t>
            </a:r>
          </a:p>
        </p:txBody>
      </p:sp>
      <p:sp>
        <p:nvSpPr>
          <p:cNvPr name="TextBox 12" id="12"/>
          <p:cNvSpPr txBox="true"/>
          <p:nvPr/>
        </p:nvSpPr>
        <p:spPr>
          <a:xfrm rot="0">
            <a:off x="6604546" y="3008710"/>
            <a:ext cx="5079057" cy="435917"/>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Description</a:t>
            </a:r>
          </a:p>
        </p:txBody>
      </p:sp>
      <p:sp>
        <p:nvSpPr>
          <p:cNvPr name="TextBox 13" id="13"/>
          <p:cNvSpPr txBox="true"/>
          <p:nvPr/>
        </p:nvSpPr>
        <p:spPr>
          <a:xfrm rot="0">
            <a:off x="12154495" y="3008710"/>
            <a:ext cx="5083820" cy="435917"/>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Result</a:t>
            </a:r>
          </a:p>
        </p:txBody>
      </p:sp>
      <p:grpSp>
        <p:nvGrpSpPr>
          <p:cNvPr name="Group 14" id="14"/>
          <p:cNvGrpSpPr/>
          <p:nvPr/>
        </p:nvGrpSpPr>
        <p:grpSpPr>
          <a:xfrm rot="0">
            <a:off x="817215" y="3592562"/>
            <a:ext cx="16651784" cy="1403597"/>
            <a:chOff x="0" y="0"/>
            <a:chExt cx="22202378" cy="1871463"/>
          </a:xfrm>
        </p:grpSpPr>
        <p:sp>
          <p:nvSpPr>
            <p:cNvPr name="Freeform 15" id="15"/>
            <p:cNvSpPr/>
            <p:nvPr/>
          </p:nvSpPr>
          <p:spPr>
            <a:xfrm flipH="false" flipV="false" rot="0">
              <a:off x="0" y="0"/>
              <a:ext cx="22202394" cy="1871472"/>
            </a:xfrm>
            <a:custGeom>
              <a:avLst/>
              <a:gdLst/>
              <a:ahLst/>
              <a:cxnLst/>
              <a:rect r="r" b="b" t="t" l="l"/>
              <a:pathLst>
                <a:path h="1871472" w="22202394">
                  <a:moveTo>
                    <a:pt x="0" y="0"/>
                  </a:moveTo>
                  <a:lnTo>
                    <a:pt x="22202394" y="0"/>
                  </a:lnTo>
                  <a:lnTo>
                    <a:pt x="22202394" y="1871472"/>
                  </a:lnTo>
                  <a:lnTo>
                    <a:pt x="0" y="1871472"/>
                  </a:lnTo>
                  <a:close/>
                </a:path>
              </a:pathLst>
            </a:custGeom>
            <a:solidFill>
              <a:srgbClr val="000000">
                <a:alpha val="3922"/>
              </a:srgbClr>
            </a:solidFill>
          </p:spPr>
        </p:sp>
      </p:grpSp>
      <p:sp>
        <p:nvSpPr>
          <p:cNvPr name="TextBox 16" id="16"/>
          <p:cNvSpPr txBox="true"/>
          <p:nvPr/>
        </p:nvSpPr>
        <p:spPr>
          <a:xfrm rot="0">
            <a:off x="1049834" y="3673823"/>
            <a:ext cx="5083820" cy="435917"/>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Ambient Light</a:t>
            </a:r>
          </a:p>
        </p:txBody>
      </p:sp>
      <p:sp>
        <p:nvSpPr>
          <p:cNvPr name="TextBox 17" id="17"/>
          <p:cNvSpPr txBox="true"/>
          <p:nvPr/>
        </p:nvSpPr>
        <p:spPr>
          <a:xfrm rot="0">
            <a:off x="6604546" y="3673823"/>
            <a:ext cx="5079057" cy="1174402"/>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The system was tested in various lighting conditions, including bright sunlight, dim light, and nighttime driving.</a:t>
            </a:r>
          </a:p>
        </p:txBody>
      </p:sp>
      <p:sp>
        <p:nvSpPr>
          <p:cNvPr name="TextBox 18" id="18"/>
          <p:cNvSpPr txBox="true"/>
          <p:nvPr/>
        </p:nvSpPr>
        <p:spPr>
          <a:xfrm rot="0">
            <a:off x="12154495" y="3673823"/>
            <a:ext cx="5083820" cy="805160"/>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The system successfully detected faces and eyes in all tested lighting conditions.</a:t>
            </a:r>
          </a:p>
        </p:txBody>
      </p:sp>
      <p:grpSp>
        <p:nvGrpSpPr>
          <p:cNvPr name="Group 19" id="19"/>
          <p:cNvGrpSpPr/>
          <p:nvPr/>
        </p:nvGrpSpPr>
        <p:grpSpPr>
          <a:xfrm rot="0">
            <a:off x="817215" y="4996160"/>
            <a:ext cx="16651784" cy="1403597"/>
            <a:chOff x="0" y="0"/>
            <a:chExt cx="22202378" cy="1871463"/>
          </a:xfrm>
        </p:grpSpPr>
        <p:sp>
          <p:nvSpPr>
            <p:cNvPr name="Freeform 20" id="20"/>
            <p:cNvSpPr/>
            <p:nvPr/>
          </p:nvSpPr>
          <p:spPr>
            <a:xfrm flipH="false" flipV="false" rot="0">
              <a:off x="0" y="0"/>
              <a:ext cx="22202394" cy="1871472"/>
            </a:xfrm>
            <a:custGeom>
              <a:avLst/>
              <a:gdLst/>
              <a:ahLst/>
              <a:cxnLst/>
              <a:rect r="r" b="b" t="t" l="l"/>
              <a:pathLst>
                <a:path h="1871472" w="22202394">
                  <a:moveTo>
                    <a:pt x="0" y="0"/>
                  </a:moveTo>
                  <a:lnTo>
                    <a:pt x="22202394" y="0"/>
                  </a:lnTo>
                  <a:lnTo>
                    <a:pt x="22202394" y="1871472"/>
                  </a:lnTo>
                  <a:lnTo>
                    <a:pt x="0" y="1871472"/>
                  </a:lnTo>
                  <a:close/>
                </a:path>
              </a:pathLst>
            </a:custGeom>
            <a:solidFill>
              <a:srgbClr val="FFFFFF">
                <a:alpha val="3922"/>
              </a:srgbClr>
            </a:solidFill>
          </p:spPr>
        </p:sp>
      </p:grpSp>
      <p:sp>
        <p:nvSpPr>
          <p:cNvPr name="TextBox 21" id="21"/>
          <p:cNvSpPr txBox="true"/>
          <p:nvPr/>
        </p:nvSpPr>
        <p:spPr>
          <a:xfrm rot="0">
            <a:off x="1049834" y="5077420"/>
            <a:ext cx="5083820" cy="435918"/>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Driver Posture</a:t>
            </a:r>
          </a:p>
        </p:txBody>
      </p:sp>
      <p:sp>
        <p:nvSpPr>
          <p:cNvPr name="TextBox 22" id="22"/>
          <p:cNvSpPr txBox="true"/>
          <p:nvPr/>
        </p:nvSpPr>
        <p:spPr>
          <a:xfrm rot="0">
            <a:off x="6604546" y="5077420"/>
            <a:ext cx="5079057" cy="1174402"/>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Tests were conducted with drivers positioned in different ways, including centered, right-side, and left-side positions within the vehicle.</a:t>
            </a:r>
          </a:p>
        </p:txBody>
      </p:sp>
      <p:sp>
        <p:nvSpPr>
          <p:cNvPr name="TextBox 23" id="23"/>
          <p:cNvSpPr txBox="true"/>
          <p:nvPr/>
        </p:nvSpPr>
        <p:spPr>
          <a:xfrm rot="0">
            <a:off x="12154495" y="5077420"/>
            <a:ext cx="5083820" cy="805160"/>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The system accurately detected faces and eyes regardless of the driver's posture.</a:t>
            </a:r>
          </a:p>
        </p:txBody>
      </p:sp>
      <p:grpSp>
        <p:nvGrpSpPr>
          <p:cNvPr name="Group 24" id="24"/>
          <p:cNvGrpSpPr/>
          <p:nvPr/>
        </p:nvGrpSpPr>
        <p:grpSpPr>
          <a:xfrm rot="0">
            <a:off x="817215" y="6399759"/>
            <a:ext cx="16651784" cy="1403597"/>
            <a:chOff x="0" y="0"/>
            <a:chExt cx="22202378" cy="1871463"/>
          </a:xfrm>
        </p:grpSpPr>
        <p:sp>
          <p:nvSpPr>
            <p:cNvPr name="Freeform 25" id="25"/>
            <p:cNvSpPr/>
            <p:nvPr/>
          </p:nvSpPr>
          <p:spPr>
            <a:xfrm flipH="false" flipV="false" rot="0">
              <a:off x="0" y="0"/>
              <a:ext cx="22202394" cy="1871472"/>
            </a:xfrm>
            <a:custGeom>
              <a:avLst/>
              <a:gdLst/>
              <a:ahLst/>
              <a:cxnLst/>
              <a:rect r="r" b="b" t="t" l="l"/>
              <a:pathLst>
                <a:path h="1871472" w="22202394">
                  <a:moveTo>
                    <a:pt x="0" y="0"/>
                  </a:moveTo>
                  <a:lnTo>
                    <a:pt x="22202394" y="0"/>
                  </a:lnTo>
                  <a:lnTo>
                    <a:pt x="22202394" y="1871472"/>
                  </a:lnTo>
                  <a:lnTo>
                    <a:pt x="0" y="1871472"/>
                  </a:lnTo>
                  <a:close/>
                </a:path>
              </a:pathLst>
            </a:custGeom>
            <a:solidFill>
              <a:srgbClr val="000000">
                <a:alpha val="3922"/>
              </a:srgbClr>
            </a:solidFill>
          </p:spPr>
        </p:sp>
      </p:grpSp>
      <p:sp>
        <p:nvSpPr>
          <p:cNvPr name="TextBox 26" id="26"/>
          <p:cNvSpPr txBox="true"/>
          <p:nvPr/>
        </p:nvSpPr>
        <p:spPr>
          <a:xfrm rot="0">
            <a:off x="1049834" y="6481019"/>
            <a:ext cx="5083820" cy="435918"/>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Spectacles</a:t>
            </a:r>
          </a:p>
        </p:txBody>
      </p:sp>
      <p:sp>
        <p:nvSpPr>
          <p:cNvPr name="TextBox 27" id="27"/>
          <p:cNvSpPr txBox="true"/>
          <p:nvPr/>
        </p:nvSpPr>
        <p:spPr>
          <a:xfrm rot="0">
            <a:off x="6604546" y="6481019"/>
            <a:ext cx="5079057" cy="1174402"/>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The system was tested with drivers wearing glasses to assess its ability to detect eyes accurately through lenses.</a:t>
            </a:r>
          </a:p>
        </p:txBody>
      </p:sp>
      <p:sp>
        <p:nvSpPr>
          <p:cNvPr name="TextBox 28" id="28"/>
          <p:cNvSpPr txBox="true"/>
          <p:nvPr/>
        </p:nvSpPr>
        <p:spPr>
          <a:xfrm rot="0">
            <a:off x="12154495" y="6481019"/>
            <a:ext cx="5083820" cy="1174402"/>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The system successfully detected eyes through spectacles, demonstrating its robustness in real-world scenarios.</a:t>
            </a:r>
          </a:p>
        </p:txBody>
      </p:sp>
      <p:grpSp>
        <p:nvGrpSpPr>
          <p:cNvPr name="Group 29" id="29"/>
          <p:cNvGrpSpPr/>
          <p:nvPr/>
        </p:nvGrpSpPr>
        <p:grpSpPr>
          <a:xfrm rot="0">
            <a:off x="817215" y="7803356"/>
            <a:ext cx="16651784" cy="1403597"/>
            <a:chOff x="0" y="0"/>
            <a:chExt cx="22202378" cy="1871463"/>
          </a:xfrm>
        </p:grpSpPr>
        <p:sp>
          <p:nvSpPr>
            <p:cNvPr name="Freeform 30" id="30"/>
            <p:cNvSpPr/>
            <p:nvPr/>
          </p:nvSpPr>
          <p:spPr>
            <a:xfrm flipH="false" flipV="false" rot="0">
              <a:off x="0" y="0"/>
              <a:ext cx="22202394" cy="1871472"/>
            </a:xfrm>
            <a:custGeom>
              <a:avLst/>
              <a:gdLst/>
              <a:ahLst/>
              <a:cxnLst/>
              <a:rect r="r" b="b" t="t" l="l"/>
              <a:pathLst>
                <a:path h="1871472" w="22202394">
                  <a:moveTo>
                    <a:pt x="0" y="0"/>
                  </a:moveTo>
                  <a:lnTo>
                    <a:pt x="22202394" y="0"/>
                  </a:lnTo>
                  <a:lnTo>
                    <a:pt x="22202394" y="1871472"/>
                  </a:lnTo>
                  <a:lnTo>
                    <a:pt x="0" y="1871472"/>
                  </a:lnTo>
                  <a:close/>
                </a:path>
              </a:pathLst>
            </a:custGeom>
            <a:solidFill>
              <a:srgbClr val="FFFFFF">
                <a:alpha val="3922"/>
              </a:srgbClr>
            </a:solidFill>
          </p:spPr>
        </p:sp>
      </p:grpSp>
      <p:sp>
        <p:nvSpPr>
          <p:cNvPr name="TextBox 31" id="31"/>
          <p:cNvSpPr txBox="true"/>
          <p:nvPr/>
        </p:nvSpPr>
        <p:spPr>
          <a:xfrm rot="0">
            <a:off x="1049834" y="7884616"/>
            <a:ext cx="5083820" cy="435918"/>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Head Tilt</a:t>
            </a:r>
          </a:p>
        </p:txBody>
      </p:sp>
      <p:sp>
        <p:nvSpPr>
          <p:cNvPr name="TextBox 32" id="32"/>
          <p:cNvSpPr txBox="true"/>
          <p:nvPr/>
        </p:nvSpPr>
        <p:spPr>
          <a:xfrm rot="0">
            <a:off x="6604546" y="7884616"/>
            <a:ext cx="5079057" cy="1174402"/>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The system was tested with drivers tilting their heads at various angles to evaluate its sensitivity to head movements.</a:t>
            </a:r>
          </a:p>
        </p:txBody>
      </p:sp>
      <p:sp>
        <p:nvSpPr>
          <p:cNvPr name="TextBox 33" id="33"/>
          <p:cNvSpPr txBox="true"/>
          <p:nvPr/>
        </p:nvSpPr>
        <p:spPr>
          <a:xfrm rot="0">
            <a:off x="12154495" y="7884616"/>
            <a:ext cx="5083820" cy="1174402"/>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The system successfully detected faces and eyes when head tilt was within 30 degrees from vertical plane.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939999" y="671959"/>
            <a:ext cx="12718625" cy="900113"/>
          </a:xfrm>
          <a:prstGeom prst="rect">
            <a:avLst/>
          </a:prstGeom>
        </p:spPr>
        <p:txBody>
          <a:bodyPr anchor="t" rtlCol="false" tIns="0" lIns="0" bIns="0" rIns="0">
            <a:spAutoFit/>
          </a:bodyPr>
          <a:lstStyle/>
          <a:p>
            <a:pPr algn="l">
              <a:lnSpc>
                <a:spcPts val="6937"/>
              </a:lnSpc>
            </a:pPr>
            <a:r>
              <a:rPr lang="en-US" sz="5500" b="true">
                <a:solidFill>
                  <a:srgbClr val="000000"/>
                </a:solidFill>
                <a:latin typeface="Arimo Bold"/>
                <a:ea typeface="Arimo Bold"/>
                <a:cs typeface="Arimo Bold"/>
                <a:sym typeface="Arimo Bold"/>
              </a:rPr>
              <a:t>Testing and Real-World Validation</a:t>
            </a:r>
          </a:p>
        </p:txBody>
      </p:sp>
      <p:sp>
        <p:nvSpPr>
          <p:cNvPr name="Freeform 6" id="6" descr="preencoded.png"/>
          <p:cNvSpPr/>
          <p:nvPr/>
        </p:nvSpPr>
        <p:spPr>
          <a:xfrm flipH="false" flipV="false" rot="0">
            <a:off x="949524" y="2330500"/>
            <a:ext cx="3936057" cy="2952006"/>
          </a:xfrm>
          <a:custGeom>
            <a:avLst/>
            <a:gdLst/>
            <a:ahLst/>
            <a:cxnLst/>
            <a:rect r="r" b="b" t="t" l="l"/>
            <a:pathLst>
              <a:path h="2952006" w="3936057">
                <a:moveTo>
                  <a:pt x="0" y="0"/>
                </a:moveTo>
                <a:lnTo>
                  <a:pt x="3936057" y="0"/>
                </a:lnTo>
                <a:lnTo>
                  <a:pt x="3936057" y="2952006"/>
                </a:lnTo>
                <a:lnTo>
                  <a:pt x="0" y="2952006"/>
                </a:lnTo>
                <a:lnTo>
                  <a:pt x="0" y="0"/>
                </a:lnTo>
                <a:close/>
              </a:path>
            </a:pathLst>
          </a:custGeom>
          <a:blipFill>
            <a:blip r:embed="rId3"/>
            <a:stretch>
              <a:fillRect l="0" t="-40" r="0" b="-40"/>
            </a:stretch>
          </a:blipFill>
        </p:spPr>
      </p:sp>
      <p:sp>
        <p:nvSpPr>
          <p:cNvPr name="Freeform 7" id="7" descr="preencoded.png"/>
          <p:cNvSpPr/>
          <p:nvPr/>
        </p:nvSpPr>
        <p:spPr>
          <a:xfrm flipH="false" flipV="false" rot="0">
            <a:off x="5100340" y="2330500"/>
            <a:ext cx="3936206" cy="2952155"/>
          </a:xfrm>
          <a:custGeom>
            <a:avLst/>
            <a:gdLst/>
            <a:ahLst/>
            <a:cxnLst/>
            <a:rect r="r" b="b" t="t" l="l"/>
            <a:pathLst>
              <a:path h="2952155" w="3936206">
                <a:moveTo>
                  <a:pt x="0" y="0"/>
                </a:moveTo>
                <a:lnTo>
                  <a:pt x="3936206" y="0"/>
                </a:lnTo>
                <a:lnTo>
                  <a:pt x="3936206" y="2952155"/>
                </a:lnTo>
                <a:lnTo>
                  <a:pt x="0" y="2952155"/>
                </a:lnTo>
                <a:lnTo>
                  <a:pt x="0" y="0"/>
                </a:lnTo>
                <a:close/>
              </a:path>
            </a:pathLst>
          </a:custGeom>
          <a:blipFill>
            <a:blip r:embed="rId4"/>
            <a:stretch>
              <a:fillRect l="0" t="-40" r="0" b="-40"/>
            </a:stretch>
          </a:blipFill>
        </p:spPr>
      </p:sp>
      <p:sp>
        <p:nvSpPr>
          <p:cNvPr name="Freeform 8" id="8" descr="preencoded.png"/>
          <p:cNvSpPr/>
          <p:nvPr/>
        </p:nvSpPr>
        <p:spPr>
          <a:xfrm flipH="false" flipV="false" rot="0">
            <a:off x="9251305" y="2330500"/>
            <a:ext cx="3936206" cy="2952155"/>
          </a:xfrm>
          <a:custGeom>
            <a:avLst/>
            <a:gdLst/>
            <a:ahLst/>
            <a:cxnLst/>
            <a:rect r="r" b="b" t="t" l="l"/>
            <a:pathLst>
              <a:path h="2952155" w="3936206">
                <a:moveTo>
                  <a:pt x="0" y="0"/>
                </a:moveTo>
                <a:lnTo>
                  <a:pt x="3936206" y="0"/>
                </a:lnTo>
                <a:lnTo>
                  <a:pt x="3936206" y="2952155"/>
                </a:lnTo>
                <a:lnTo>
                  <a:pt x="0" y="2952155"/>
                </a:lnTo>
                <a:lnTo>
                  <a:pt x="0" y="0"/>
                </a:lnTo>
                <a:close/>
              </a:path>
            </a:pathLst>
          </a:custGeom>
          <a:blipFill>
            <a:blip r:embed="rId5"/>
            <a:stretch>
              <a:fillRect l="0" t="-40" r="0" b="-40"/>
            </a:stretch>
          </a:blipFill>
        </p:spPr>
      </p:sp>
      <p:sp>
        <p:nvSpPr>
          <p:cNvPr name="Freeform 9" id="9" descr="preencoded.png"/>
          <p:cNvSpPr/>
          <p:nvPr/>
        </p:nvSpPr>
        <p:spPr>
          <a:xfrm flipH="false" flipV="false" rot="0">
            <a:off x="13402270" y="2330500"/>
            <a:ext cx="3936206" cy="2952155"/>
          </a:xfrm>
          <a:custGeom>
            <a:avLst/>
            <a:gdLst/>
            <a:ahLst/>
            <a:cxnLst/>
            <a:rect r="r" b="b" t="t" l="l"/>
            <a:pathLst>
              <a:path h="2952155" w="3936206">
                <a:moveTo>
                  <a:pt x="0" y="0"/>
                </a:moveTo>
                <a:lnTo>
                  <a:pt x="3936206" y="0"/>
                </a:lnTo>
                <a:lnTo>
                  <a:pt x="3936206" y="2952155"/>
                </a:lnTo>
                <a:lnTo>
                  <a:pt x="0" y="2952155"/>
                </a:lnTo>
                <a:lnTo>
                  <a:pt x="0" y="0"/>
                </a:lnTo>
                <a:close/>
              </a:path>
            </a:pathLst>
          </a:custGeom>
          <a:blipFill>
            <a:blip r:embed="rId6"/>
            <a:stretch>
              <a:fillRect l="0" t="-40" r="0" b="-40"/>
            </a:stretch>
          </a:blipFill>
        </p:spPr>
      </p:sp>
      <p:sp>
        <p:nvSpPr>
          <p:cNvPr name="Freeform 10" id="10" descr="preencoded.png"/>
          <p:cNvSpPr/>
          <p:nvPr/>
        </p:nvSpPr>
        <p:spPr>
          <a:xfrm flipH="false" flipV="false" rot="0">
            <a:off x="949524" y="5497414"/>
            <a:ext cx="3936057" cy="2952006"/>
          </a:xfrm>
          <a:custGeom>
            <a:avLst/>
            <a:gdLst/>
            <a:ahLst/>
            <a:cxnLst/>
            <a:rect r="r" b="b" t="t" l="l"/>
            <a:pathLst>
              <a:path h="2952006" w="3936057">
                <a:moveTo>
                  <a:pt x="0" y="0"/>
                </a:moveTo>
                <a:lnTo>
                  <a:pt x="3936057" y="0"/>
                </a:lnTo>
                <a:lnTo>
                  <a:pt x="3936057" y="2952006"/>
                </a:lnTo>
                <a:lnTo>
                  <a:pt x="0" y="2952006"/>
                </a:lnTo>
                <a:lnTo>
                  <a:pt x="0" y="0"/>
                </a:lnTo>
                <a:close/>
              </a:path>
            </a:pathLst>
          </a:custGeom>
          <a:blipFill>
            <a:blip r:embed="rId7"/>
            <a:stretch>
              <a:fillRect l="0" t="-40" r="0" b="-4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884187" y="629394"/>
            <a:ext cx="13262314" cy="850900"/>
          </a:xfrm>
          <a:prstGeom prst="rect">
            <a:avLst/>
          </a:prstGeom>
        </p:spPr>
        <p:txBody>
          <a:bodyPr anchor="t" rtlCol="false" tIns="0" lIns="0" bIns="0" rIns="0">
            <a:spAutoFit/>
          </a:bodyPr>
          <a:lstStyle/>
          <a:p>
            <a:pPr algn="l">
              <a:lnSpc>
                <a:spcPts val="6500"/>
              </a:lnSpc>
            </a:pPr>
            <a:r>
              <a:rPr lang="en-US" sz="5187" b="true">
                <a:solidFill>
                  <a:srgbClr val="000000"/>
                </a:solidFill>
                <a:latin typeface="Arimo Bold"/>
                <a:ea typeface="Arimo Bold"/>
                <a:cs typeface="Arimo Bold"/>
                <a:sym typeface="Arimo Bold"/>
              </a:rPr>
              <a:t>Future Development and Advancements</a:t>
            </a:r>
          </a:p>
        </p:txBody>
      </p:sp>
      <p:sp>
        <p:nvSpPr>
          <p:cNvPr name="TextBox 6" id="6"/>
          <p:cNvSpPr txBox="true"/>
          <p:nvPr/>
        </p:nvSpPr>
        <p:spPr>
          <a:xfrm rot="0">
            <a:off x="884187" y="1944589"/>
            <a:ext cx="16519624" cy="1298376"/>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We are continuously working to enhance our Facial Drowsiness Detection System and integrate it seamlessly with advanced vehicle technologies. Our commitment lies in developing a truly innovative solution that contributes to safer roads and a brighter future of transportation.</a:t>
            </a:r>
          </a:p>
        </p:txBody>
      </p:sp>
      <p:sp>
        <p:nvSpPr>
          <p:cNvPr name="Freeform 7" id="7" descr="preencoded.png"/>
          <p:cNvSpPr/>
          <p:nvPr/>
        </p:nvSpPr>
        <p:spPr>
          <a:xfrm flipH="false" flipV="false" rot="0">
            <a:off x="884187" y="3527077"/>
            <a:ext cx="1263254" cy="2021235"/>
          </a:xfrm>
          <a:custGeom>
            <a:avLst/>
            <a:gdLst/>
            <a:ahLst/>
            <a:cxnLst/>
            <a:rect r="r" b="b" t="t" l="l"/>
            <a:pathLst>
              <a:path h="2021235" w="1263254">
                <a:moveTo>
                  <a:pt x="0" y="0"/>
                </a:moveTo>
                <a:lnTo>
                  <a:pt x="1263254" y="0"/>
                </a:lnTo>
                <a:lnTo>
                  <a:pt x="1263254" y="2021235"/>
                </a:lnTo>
                <a:lnTo>
                  <a:pt x="0" y="2021235"/>
                </a:lnTo>
                <a:lnTo>
                  <a:pt x="0" y="0"/>
                </a:lnTo>
                <a:close/>
              </a:path>
            </a:pathLst>
          </a:custGeom>
          <a:blipFill>
            <a:blip r:embed="rId3"/>
            <a:stretch>
              <a:fillRect l="-189" t="0" r="-189" b="0"/>
            </a:stretch>
          </a:blipFill>
        </p:spPr>
      </p:sp>
      <p:sp>
        <p:nvSpPr>
          <p:cNvPr name="TextBox 8" id="8"/>
          <p:cNvSpPr txBox="true"/>
          <p:nvPr/>
        </p:nvSpPr>
        <p:spPr>
          <a:xfrm rot="0">
            <a:off x="2526357" y="3751064"/>
            <a:ext cx="4363491" cy="443061"/>
          </a:xfrm>
          <a:prstGeom prst="rect">
            <a:avLst/>
          </a:prstGeom>
        </p:spPr>
        <p:txBody>
          <a:bodyPr anchor="t" rtlCol="false" tIns="0" lIns="0" bIns="0" rIns="0">
            <a:spAutoFit/>
          </a:bodyPr>
          <a:lstStyle/>
          <a:p>
            <a:pPr algn="l">
              <a:lnSpc>
                <a:spcPts val="3250"/>
              </a:lnSpc>
            </a:pPr>
            <a:r>
              <a:rPr lang="en-US" sz="2562" b="true">
                <a:solidFill>
                  <a:srgbClr val="272525"/>
                </a:solidFill>
                <a:latin typeface="Arimo Bold"/>
                <a:ea typeface="Arimo Bold"/>
                <a:cs typeface="Arimo Bold"/>
                <a:sym typeface="Arimo Bold"/>
              </a:rPr>
              <a:t>AI-Driven Driver Monitoring</a:t>
            </a:r>
          </a:p>
        </p:txBody>
      </p:sp>
      <p:sp>
        <p:nvSpPr>
          <p:cNvPr name="TextBox 9" id="9"/>
          <p:cNvSpPr txBox="true"/>
          <p:nvPr/>
        </p:nvSpPr>
        <p:spPr>
          <a:xfrm rot="0">
            <a:off x="2526357" y="4259907"/>
            <a:ext cx="14877455" cy="765175"/>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Our future development plans include implementing sophisticated AI algorithms to continuously monitor driver behavior, adapting to individual driving styles and personalized drowsiness thresholds. Example: Turning on correct indicators. </a:t>
            </a:r>
          </a:p>
        </p:txBody>
      </p:sp>
      <p:sp>
        <p:nvSpPr>
          <p:cNvPr name="Freeform 10" id="10" descr="preencoded.png"/>
          <p:cNvSpPr/>
          <p:nvPr/>
        </p:nvSpPr>
        <p:spPr>
          <a:xfrm flipH="false" flipV="false" rot="0">
            <a:off x="884187" y="5548312"/>
            <a:ext cx="1263254" cy="2021235"/>
          </a:xfrm>
          <a:custGeom>
            <a:avLst/>
            <a:gdLst/>
            <a:ahLst/>
            <a:cxnLst/>
            <a:rect r="r" b="b" t="t" l="l"/>
            <a:pathLst>
              <a:path h="2021235" w="1263254">
                <a:moveTo>
                  <a:pt x="0" y="0"/>
                </a:moveTo>
                <a:lnTo>
                  <a:pt x="1263254" y="0"/>
                </a:lnTo>
                <a:lnTo>
                  <a:pt x="1263254" y="2021235"/>
                </a:lnTo>
                <a:lnTo>
                  <a:pt x="0" y="2021235"/>
                </a:lnTo>
                <a:lnTo>
                  <a:pt x="0" y="0"/>
                </a:lnTo>
                <a:close/>
              </a:path>
            </a:pathLst>
          </a:custGeom>
          <a:blipFill>
            <a:blip r:embed="rId4"/>
            <a:stretch>
              <a:fillRect l="-189" t="0" r="-189" b="0"/>
            </a:stretch>
          </a:blipFill>
        </p:spPr>
      </p:sp>
      <p:sp>
        <p:nvSpPr>
          <p:cNvPr name="TextBox 11" id="11"/>
          <p:cNvSpPr txBox="true"/>
          <p:nvPr/>
        </p:nvSpPr>
        <p:spPr>
          <a:xfrm rot="0">
            <a:off x="2526357" y="5772299"/>
            <a:ext cx="6070585" cy="415925"/>
          </a:xfrm>
          <a:prstGeom prst="rect">
            <a:avLst/>
          </a:prstGeom>
        </p:spPr>
        <p:txBody>
          <a:bodyPr anchor="t" rtlCol="false" tIns="0" lIns="0" bIns="0" rIns="0">
            <a:spAutoFit/>
          </a:bodyPr>
          <a:lstStyle/>
          <a:p>
            <a:pPr algn="l">
              <a:lnSpc>
                <a:spcPts val="3250"/>
              </a:lnSpc>
            </a:pPr>
            <a:r>
              <a:rPr lang="en-US" sz="2562" b="true">
                <a:solidFill>
                  <a:srgbClr val="272525"/>
                </a:solidFill>
                <a:latin typeface="Arimo Bold"/>
                <a:ea typeface="Arimo Bold"/>
                <a:cs typeface="Arimo Bold"/>
                <a:sym typeface="Arimo Bold"/>
              </a:rPr>
              <a:t>Integration with Vehicle Controls</a:t>
            </a:r>
          </a:p>
        </p:txBody>
      </p:sp>
      <p:sp>
        <p:nvSpPr>
          <p:cNvPr name="TextBox 12" id="12"/>
          <p:cNvSpPr txBox="true"/>
          <p:nvPr/>
        </p:nvSpPr>
        <p:spPr>
          <a:xfrm rot="0">
            <a:off x="2526357" y="6281143"/>
            <a:ext cx="14877455" cy="1155700"/>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We are working on integrating our system with advanced vehicle controls, allowing for more proactive interventions like automatic lane changes and gentle braking in situations where drowsiness poses a significant threat. Example: Deceleration of speed using IOT integrated device/sensor. </a:t>
            </a:r>
          </a:p>
        </p:txBody>
      </p:sp>
      <p:sp>
        <p:nvSpPr>
          <p:cNvPr name="Freeform 13" id="13" descr="preencoded.png"/>
          <p:cNvSpPr/>
          <p:nvPr/>
        </p:nvSpPr>
        <p:spPr>
          <a:xfrm flipH="false" flipV="false" rot="0">
            <a:off x="884187" y="7569548"/>
            <a:ext cx="1263254" cy="2021235"/>
          </a:xfrm>
          <a:custGeom>
            <a:avLst/>
            <a:gdLst/>
            <a:ahLst/>
            <a:cxnLst/>
            <a:rect r="r" b="b" t="t" l="l"/>
            <a:pathLst>
              <a:path h="2021235" w="1263254">
                <a:moveTo>
                  <a:pt x="0" y="0"/>
                </a:moveTo>
                <a:lnTo>
                  <a:pt x="1263254" y="0"/>
                </a:lnTo>
                <a:lnTo>
                  <a:pt x="1263254" y="2021235"/>
                </a:lnTo>
                <a:lnTo>
                  <a:pt x="0" y="2021235"/>
                </a:lnTo>
                <a:lnTo>
                  <a:pt x="0" y="0"/>
                </a:lnTo>
                <a:close/>
              </a:path>
            </a:pathLst>
          </a:custGeom>
          <a:blipFill>
            <a:blip r:embed="rId5"/>
            <a:stretch>
              <a:fillRect l="-189" t="0" r="-189" b="0"/>
            </a:stretch>
          </a:blipFill>
        </p:spPr>
      </p:sp>
      <p:sp>
        <p:nvSpPr>
          <p:cNvPr name="TextBox 14" id="14"/>
          <p:cNvSpPr txBox="true"/>
          <p:nvPr/>
        </p:nvSpPr>
        <p:spPr>
          <a:xfrm rot="0">
            <a:off x="2526357" y="7793534"/>
            <a:ext cx="4803792" cy="415925"/>
          </a:xfrm>
          <a:prstGeom prst="rect">
            <a:avLst/>
          </a:prstGeom>
        </p:spPr>
        <p:txBody>
          <a:bodyPr anchor="t" rtlCol="false" tIns="0" lIns="0" bIns="0" rIns="0">
            <a:spAutoFit/>
          </a:bodyPr>
          <a:lstStyle/>
          <a:p>
            <a:pPr algn="l">
              <a:lnSpc>
                <a:spcPts val="3250"/>
              </a:lnSpc>
            </a:pPr>
            <a:r>
              <a:rPr lang="en-US" sz="2562" b="true">
                <a:solidFill>
                  <a:srgbClr val="272525"/>
                </a:solidFill>
                <a:latin typeface="Arimo Bold"/>
                <a:ea typeface="Arimo Bold"/>
                <a:cs typeface="Arimo Bold"/>
                <a:sym typeface="Arimo Bold"/>
              </a:rPr>
              <a:t>Real-Time Data Analysis</a:t>
            </a:r>
          </a:p>
        </p:txBody>
      </p:sp>
      <p:sp>
        <p:nvSpPr>
          <p:cNvPr name="TextBox 15" id="15"/>
          <p:cNvSpPr txBox="true"/>
          <p:nvPr/>
        </p:nvSpPr>
        <p:spPr>
          <a:xfrm rot="0">
            <a:off x="2526357" y="8302378"/>
            <a:ext cx="14877455" cy="765175"/>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The system will be designed to analyze real-time driving data, including speed, lane position, and road conditions, to provide more accurate drowsiness detection and personalized alerts. Example: Alerting the driver using alarm when caught dozing out.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974229" y="717797"/>
            <a:ext cx="16339543" cy="1874341"/>
          </a:xfrm>
          <a:prstGeom prst="rect">
            <a:avLst/>
          </a:prstGeom>
        </p:spPr>
        <p:txBody>
          <a:bodyPr anchor="t" rtlCol="false" tIns="0" lIns="0" bIns="0" rIns="0">
            <a:spAutoFit/>
          </a:bodyPr>
          <a:lstStyle/>
          <a:p>
            <a:pPr algn="l">
              <a:lnSpc>
                <a:spcPts val="7187"/>
              </a:lnSpc>
            </a:pPr>
            <a:r>
              <a:rPr lang="en-US" sz="5749" b="true">
                <a:solidFill>
                  <a:srgbClr val="000000"/>
                </a:solidFill>
                <a:latin typeface="Arimo Bold"/>
                <a:ea typeface="Arimo Bold"/>
                <a:cs typeface="Arimo Bold"/>
                <a:sym typeface="Arimo Bold"/>
              </a:rPr>
              <a:t>Investment Opportunity: Partnering for a Safer Future</a:t>
            </a:r>
          </a:p>
        </p:txBody>
      </p:sp>
      <p:sp>
        <p:nvSpPr>
          <p:cNvPr name="TextBox 6" id="6"/>
          <p:cNvSpPr txBox="true"/>
          <p:nvPr/>
        </p:nvSpPr>
        <p:spPr>
          <a:xfrm rot="0">
            <a:off x="974229" y="3063031"/>
            <a:ext cx="16339543" cy="1421606"/>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We are seeking investors who share our vision of safer roads and a future where technology plays a critical role in preventing accidents caused by driver fatigue. Your investment will not only contribute to a life-saving innovation, but also to a sustainable and thriving transportation ecosystem.</a:t>
            </a:r>
          </a:p>
        </p:txBody>
      </p:sp>
      <p:sp>
        <p:nvSpPr>
          <p:cNvPr name="Freeform 7" id="7" descr="preencoded.png"/>
          <p:cNvSpPr/>
          <p:nvPr/>
        </p:nvSpPr>
        <p:spPr>
          <a:xfrm flipH="false" flipV="false" rot="0">
            <a:off x="974229" y="4797772"/>
            <a:ext cx="695920" cy="695920"/>
          </a:xfrm>
          <a:custGeom>
            <a:avLst/>
            <a:gdLst/>
            <a:ahLst/>
            <a:cxnLst/>
            <a:rect r="r" b="b" t="t" l="l"/>
            <a:pathLst>
              <a:path h="695920" w="695920">
                <a:moveTo>
                  <a:pt x="0" y="0"/>
                </a:moveTo>
                <a:lnTo>
                  <a:pt x="695920" y="0"/>
                </a:lnTo>
                <a:lnTo>
                  <a:pt x="695920" y="695920"/>
                </a:lnTo>
                <a:lnTo>
                  <a:pt x="0" y="695920"/>
                </a:lnTo>
                <a:lnTo>
                  <a:pt x="0" y="0"/>
                </a:lnTo>
                <a:close/>
              </a:path>
            </a:pathLst>
          </a:custGeom>
          <a:blipFill>
            <a:blip r:embed="rId3"/>
            <a:stretch>
              <a:fillRect l="0" t="0" r="0" b="0"/>
            </a:stretch>
          </a:blipFill>
        </p:spPr>
      </p:sp>
      <p:sp>
        <p:nvSpPr>
          <p:cNvPr name="TextBox 8" id="8"/>
          <p:cNvSpPr txBox="true"/>
          <p:nvPr/>
        </p:nvSpPr>
        <p:spPr>
          <a:xfrm rot="0">
            <a:off x="974229" y="5752951"/>
            <a:ext cx="3653730" cy="475655"/>
          </a:xfrm>
          <a:prstGeom prst="rect">
            <a:avLst/>
          </a:prstGeom>
        </p:spPr>
        <p:txBody>
          <a:bodyPr anchor="t" rtlCol="false" tIns="0" lIns="0" bIns="0" rIns="0">
            <a:spAutoFit/>
          </a:bodyPr>
          <a:lstStyle/>
          <a:p>
            <a:pPr algn="l">
              <a:lnSpc>
                <a:spcPts val="3562"/>
              </a:lnSpc>
            </a:pPr>
            <a:r>
              <a:rPr lang="en-US" sz="2874" b="true">
                <a:solidFill>
                  <a:srgbClr val="272525"/>
                </a:solidFill>
                <a:latin typeface="Arimo Bold"/>
                <a:ea typeface="Arimo Bold"/>
                <a:cs typeface="Arimo Bold"/>
                <a:sym typeface="Arimo Bold"/>
              </a:rPr>
              <a:t>Attractive ROI</a:t>
            </a:r>
          </a:p>
        </p:txBody>
      </p:sp>
      <p:sp>
        <p:nvSpPr>
          <p:cNvPr name="TextBox 9" id="9"/>
          <p:cNvSpPr txBox="true"/>
          <p:nvPr/>
        </p:nvSpPr>
        <p:spPr>
          <a:xfrm rot="0">
            <a:off x="974229" y="6309866"/>
            <a:ext cx="3771751" cy="2757487"/>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The market for driver safety technology is rapidly expanding, offering a compelling return on investment for forward-thinking investors.</a:t>
            </a:r>
          </a:p>
        </p:txBody>
      </p:sp>
      <p:sp>
        <p:nvSpPr>
          <p:cNvPr name="Freeform 10" id="10" descr="preencoded.png"/>
          <p:cNvSpPr/>
          <p:nvPr/>
        </p:nvSpPr>
        <p:spPr>
          <a:xfrm flipH="false" flipV="false" rot="0">
            <a:off x="5163442" y="4797772"/>
            <a:ext cx="695920" cy="695920"/>
          </a:xfrm>
          <a:custGeom>
            <a:avLst/>
            <a:gdLst/>
            <a:ahLst/>
            <a:cxnLst/>
            <a:rect r="r" b="b" t="t" l="l"/>
            <a:pathLst>
              <a:path h="695920" w="695920">
                <a:moveTo>
                  <a:pt x="0" y="0"/>
                </a:moveTo>
                <a:lnTo>
                  <a:pt x="695920" y="0"/>
                </a:lnTo>
                <a:lnTo>
                  <a:pt x="695920" y="695920"/>
                </a:lnTo>
                <a:lnTo>
                  <a:pt x="0" y="695920"/>
                </a:lnTo>
                <a:lnTo>
                  <a:pt x="0" y="0"/>
                </a:lnTo>
                <a:close/>
              </a:path>
            </a:pathLst>
          </a:custGeom>
          <a:blipFill>
            <a:blip r:embed="rId4"/>
            <a:stretch>
              <a:fillRect l="0" t="0" r="0" b="0"/>
            </a:stretch>
          </a:blipFill>
        </p:spPr>
      </p:sp>
      <p:sp>
        <p:nvSpPr>
          <p:cNvPr name="TextBox 11" id="11"/>
          <p:cNvSpPr txBox="true"/>
          <p:nvPr/>
        </p:nvSpPr>
        <p:spPr>
          <a:xfrm rot="0">
            <a:off x="5163442" y="5752951"/>
            <a:ext cx="3653730" cy="475655"/>
          </a:xfrm>
          <a:prstGeom prst="rect">
            <a:avLst/>
          </a:prstGeom>
        </p:spPr>
        <p:txBody>
          <a:bodyPr anchor="t" rtlCol="false" tIns="0" lIns="0" bIns="0" rIns="0">
            <a:spAutoFit/>
          </a:bodyPr>
          <a:lstStyle/>
          <a:p>
            <a:pPr algn="l">
              <a:lnSpc>
                <a:spcPts val="3562"/>
              </a:lnSpc>
            </a:pPr>
            <a:r>
              <a:rPr lang="en-US" sz="2874" b="true">
                <a:solidFill>
                  <a:srgbClr val="272525"/>
                </a:solidFill>
                <a:latin typeface="Arimo Bold"/>
                <a:ea typeface="Arimo Bold"/>
                <a:cs typeface="Arimo Bold"/>
                <a:sym typeface="Arimo Bold"/>
              </a:rPr>
              <a:t>Saving Lives</a:t>
            </a:r>
          </a:p>
        </p:txBody>
      </p:sp>
      <p:sp>
        <p:nvSpPr>
          <p:cNvPr name="TextBox 12" id="12"/>
          <p:cNvSpPr txBox="true"/>
          <p:nvPr/>
        </p:nvSpPr>
        <p:spPr>
          <a:xfrm rot="0">
            <a:off x="5163442" y="6309866"/>
            <a:ext cx="3771751" cy="2757487"/>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Our system has the potential to save lives and reduce the number of accidents caused by driver fatigue, making a tangible difference in road safety.</a:t>
            </a:r>
          </a:p>
        </p:txBody>
      </p:sp>
      <p:sp>
        <p:nvSpPr>
          <p:cNvPr name="Freeform 13" id="13" descr="preencoded.png"/>
          <p:cNvSpPr/>
          <p:nvPr/>
        </p:nvSpPr>
        <p:spPr>
          <a:xfrm flipH="false" flipV="false" rot="0">
            <a:off x="9352658" y="4797772"/>
            <a:ext cx="695920" cy="695920"/>
          </a:xfrm>
          <a:custGeom>
            <a:avLst/>
            <a:gdLst/>
            <a:ahLst/>
            <a:cxnLst/>
            <a:rect r="r" b="b" t="t" l="l"/>
            <a:pathLst>
              <a:path h="695920" w="695920">
                <a:moveTo>
                  <a:pt x="0" y="0"/>
                </a:moveTo>
                <a:lnTo>
                  <a:pt x="695920" y="0"/>
                </a:lnTo>
                <a:lnTo>
                  <a:pt x="695920" y="695920"/>
                </a:lnTo>
                <a:lnTo>
                  <a:pt x="0" y="695920"/>
                </a:lnTo>
                <a:lnTo>
                  <a:pt x="0" y="0"/>
                </a:lnTo>
                <a:close/>
              </a:path>
            </a:pathLst>
          </a:custGeom>
          <a:blipFill>
            <a:blip r:embed="rId5"/>
            <a:stretch>
              <a:fillRect l="0" t="0" r="0" b="0"/>
            </a:stretch>
          </a:blipFill>
        </p:spPr>
      </p:sp>
      <p:sp>
        <p:nvSpPr>
          <p:cNvPr name="TextBox 14" id="14"/>
          <p:cNvSpPr txBox="true"/>
          <p:nvPr/>
        </p:nvSpPr>
        <p:spPr>
          <a:xfrm rot="0">
            <a:off x="9352658" y="5752951"/>
            <a:ext cx="3771751" cy="932260"/>
          </a:xfrm>
          <a:prstGeom prst="rect">
            <a:avLst/>
          </a:prstGeom>
        </p:spPr>
        <p:txBody>
          <a:bodyPr anchor="t" rtlCol="false" tIns="0" lIns="0" bIns="0" rIns="0">
            <a:spAutoFit/>
          </a:bodyPr>
          <a:lstStyle/>
          <a:p>
            <a:pPr algn="l">
              <a:lnSpc>
                <a:spcPts val="3562"/>
              </a:lnSpc>
            </a:pPr>
            <a:r>
              <a:rPr lang="en-US" sz="2874" b="true">
                <a:solidFill>
                  <a:srgbClr val="272525"/>
                </a:solidFill>
                <a:latin typeface="Arimo Bold"/>
                <a:ea typeface="Arimo Bold"/>
                <a:cs typeface="Arimo Bold"/>
                <a:sym typeface="Arimo Bold"/>
              </a:rPr>
              <a:t>Cutting-Edge Technology</a:t>
            </a:r>
          </a:p>
        </p:txBody>
      </p:sp>
      <p:sp>
        <p:nvSpPr>
          <p:cNvPr name="TextBox 15" id="15"/>
          <p:cNvSpPr txBox="true"/>
          <p:nvPr/>
        </p:nvSpPr>
        <p:spPr>
          <a:xfrm rot="0">
            <a:off x="9352658" y="6766471"/>
            <a:ext cx="3771751" cy="2757487"/>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We are at the forefront of driver safety innovation, leveraging advanced machine learning and AI to create a truly groundbreaking solution.</a:t>
            </a:r>
          </a:p>
        </p:txBody>
      </p:sp>
      <p:sp>
        <p:nvSpPr>
          <p:cNvPr name="Freeform 16" id="16" descr="preencoded.png"/>
          <p:cNvSpPr/>
          <p:nvPr/>
        </p:nvSpPr>
        <p:spPr>
          <a:xfrm flipH="false" flipV="false" rot="0">
            <a:off x="13541871" y="4797772"/>
            <a:ext cx="695920" cy="695920"/>
          </a:xfrm>
          <a:custGeom>
            <a:avLst/>
            <a:gdLst/>
            <a:ahLst/>
            <a:cxnLst/>
            <a:rect r="r" b="b" t="t" l="l"/>
            <a:pathLst>
              <a:path h="695920" w="695920">
                <a:moveTo>
                  <a:pt x="0" y="0"/>
                </a:moveTo>
                <a:lnTo>
                  <a:pt x="695920" y="0"/>
                </a:lnTo>
                <a:lnTo>
                  <a:pt x="695920" y="695920"/>
                </a:lnTo>
                <a:lnTo>
                  <a:pt x="0" y="695920"/>
                </a:lnTo>
                <a:lnTo>
                  <a:pt x="0" y="0"/>
                </a:lnTo>
                <a:close/>
              </a:path>
            </a:pathLst>
          </a:custGeom>
          <a:blipFill>
            <a:blip r:embed="rId6"/>
            <a:stretch>
              <a:fillRect l="0" t="0" r="0" b="0"/>
            </a:stretch>
          </a:blipFill>
        </p:spPr>
      </p:sp>
      <p:sp>
        <p:nvSpPr>
          <p:cNvPr name="TextBox 17" id="17"/>
          <p:cNvSpPr txBox="true"/>
          <p:nvPr/>
        </p:nvSpPr>
        <p:spPr>
          <a:xfrm rot="0">
            <a:off x="13541871" y="5752951"/>
            <a:ext cx="3653730" cy="475655"/>
          </a:xfrm>
          <a:prstGeom prst="rect">
            <a:avLst/>
          </a:prstGeom>
        </p:spPr>
        <p:txBody>
          <a:bodyPr anchor="t" rtlCol="false" tIns="0" lIns="0" bIns="0" rIns="0">
            <a:spAutoFit/>
          </a:bodyPr>
          <a:lstStyle/>
          <a:p>
            <a:pPr algn="l">
              <a:lnSpc>
                <a:spcPts val="3562"/>
              </a:lnSpc>
            </a:pPr>
            <a:r>
              <a:rPr lang="en-US" sz="2874" b="true">
                <a:solidFill>
                  <a:srgbClr val="272525"/>
                </a:solidFill>
                <a:latin typeface="Arimo Bold"/>
                <a:ea typeface="Arimo Bold"/>
                <a:cs typeface="Arimo Bold"/>
                <a:sym typeface="Arimo Bold"/>
              </a:rPr>
              <a:t>Shaping the Future</a:t>
            </a:r>
          </a:p>
        </p:txBody>
      </p:sp>
      <p:sp>
        <p:nvSpPr>
          <p:cNvPr name="TextBox 18" id="18"/>
          <p:cNvSpPr txBox="true"/>
          <p:nvPr/>
        </p:nvSpPr>
        <p:spPr>
          <a:xfrm rot="0">
            <a:off x="13541871" y="6309866"/>
            <a:ext cx="3771900" cy="2312194"/>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By investing in our system, you'll be part of a movement towards a future of safer, more intelligent transportation.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DAGWtrfb5oU</dc:identifier>
  <dcterms:modified xsi:type="dcterms:W3CDTF">2011-08-01T06:04:30Z</dcterms:modified>
  <cp:revision>1</cp:revision>
  <dc:title>Increased Risk-Taking</dc:title>
</cp:coreProperties>
</file>